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649" r:id="rId1"/>
    <p:sldMasterId id="2147483795" r:id="rId2"/>
  </p:sldMasterIdLst>
  <p:notesMasterIdLst>
    <p:notesMasterId r:id="rId41"/>
  </p:notesMasterIdLst>
  <p:handoutMasterIdLst>
    <p:handoutMasterId r:id="rId42"/>
  </p:handoutMasterIdLst>
  <p:sldIdLst>
    <p:sldId id="449" r:id="rId3"/>
    <p:sldId id="1008" r:id="rId4"/>
    <p:sldId id="1026" r:id="rId5"/>
    <p:sldId id="1028" r:id="rId6"/>
    <p:sldId id="999" r:id="rId7"/>
    <p:sldId id="1052" r:id="rId8"/>
    <p:sldId id="1053" r:id="rId9"/>
    <p:sldId id="1054" r:id="rId10"/>
    <p:sldId id="1055" r:id="rId11"/>
    <p:sldId id="1027" r:id="rId12"/>
    <p:sldId id="1056" r:id="rId13"/>
    <p:sldId id="1057" r:id="rId14"/>
    <p:sldId id="1029" r:id="rId15"/>
    <p:sldId id="1058" r:id="rId16"/>
    <p:sldId id="1030" r:id="rId17"/>
    <p:sldId id="1034" r:id="rId18"/>
    <p:sldId id="1059" r:id="rId19"/>
    <p:sldId id="1062" r:id="rId20"/>
    <p:sldId id="1063" r:id="rId21"/>
    <p:sldId id="1061" r:id="rId22"/>
    <p:sldId id="1038" r:id="rId23"/>
    <p:sldId id="1039" r:id="rId24"/>
    <p:sldId id="1041" r:id="rId25"/>
    <p:sldId id="1022" r:id="rId26"/>
    <p:sldId id="1042" r:id="rId27"/>
    <p:sldId id="1044" r:id="rId28"/>
    <p:sldId id="1045" r:id="rId29"/>
    <p:sldId id="1048" r:id="rId30"/>
    <p:sldId id="1049" r:id="rId31"/>
    <p:sldId id="1046" r:id="rId32"/>
    <p:sldId id="1047" r:id="rId33"/>
    <p:sldId id="1050" r:id="rId34"/>
    <p:sldId id="1023" r:id="rId35"/>
    <p:sldId id="1065" r:id="rId36"/>
    <p:sldId id="1024" r:id="rId37"/>
    <p:sldId id="1064" r:id="rId38"/>
    <p:sldId id="1013" r:id="rId39"/>
    <p:sldId id="1006" r:id="rId40"/>
  </p:sldIdLst>
  <p:sldSz cx="9144000" cy="6858000" type="screen4x3"/>
  <p:notesSz cx="6797675" cy="9926638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kern="1200">
        <a:solidFill>
          <a:srgbClr val="00C0C0"/>
        </a:solidFill>
        <a:latin typeface="Arial" pitchFamily="34" charset="0"/>
        <a:ea typeface="+mn-ea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kern="1200">
        <a:solidFill>
          <a:srgbClr val="00C0C0"/>
        </a:solidFill>
        <a:latin typeface="Arial" pitchFamily="34" charset="0"/>
        <a:ea typeface="+mn-ea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kern="1200">
        <a:solidFill>
          <a:srgbClr val="00C0C0"/>
        </a:solidFill>
        <a:latin typeface="Arial" pitchFamily="34" charset="0"/>
        <a:ea typeface="+mn-ea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kern="1200">
        <a:solidFill>
          <a:srgbClr val="00C0C0"/>
        </a:solidFill>
        <a:latin typeface="Arial" pitchFamily="34" charset="0"/>
        <a:ea typeface="+mn-ea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kern="1200">
        <a:solidFill>
          <a:srgbClr val="00C0C0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1" hangingPunct="1">
      <a:defRPr kern="1200">
        <a:solidFill>
          <a:srgbClr val="00C0C0"/>
        </a:solidFill>
        <a:latin typeface="Arial" pitchFamily="34" charset="0"/>
        <a:ea typeface="+mn-ea"/>
        <a:cs typeface="+mn-cs"/>
      </a:defRPr>
    </a:lvl6pPr>
    <a:lvl7pPr marL="2743200" algn="l" defTabSz="914400" rtl="0" eaLnBrk="1" latinLnBrk="1" hangingPunct="1">
      <a:defRPr kern="1200">
        <a:solidFill>
          <a:srgbClr val="00C0C0"/>
        </a:solidFill>
        <a:latin typeface="Arial" pitchFamily="34" charset="0"/>
        <a:ea typeface="+mn-ea"/>
        <a:cs typeface="+mn-cs"/>
      </a:defRPr>
    </a:lvl7pPr>
    <a:lvl8pPr marL="3200400" algn="l" defTabSz="914400" rtl="0" eaLnBrk="1" latinLnBrk="1" hangingPunct="1">
      <a:defRPr kern="1200">
        <a:solidFill>
          <a:srgbClr val="00C0C0"/>
        </a:solidFill>
        <a:latin typeface="Arial" pitchFamily="34" charset="0"/>
        <a:ea typeface="+mn-ea"/>
        <a:cs typeface="+mn-cs"/>
      </a:defRPr>
    </a:lvl8pPr>
    <a:lvl9pPr marL="3657600" algn="l" defTabSz="914400" rtl="0" eaLnBrk="1" latinLnBrk="1" hangingPunct="1">
      <a:defRPr kern="1200">
        <a:solidFill>
          <a:srgbClr val="00C0C0"/>
        </a:solidFill>
        <a:latin typeface="Arial" pitchFamily="34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4CEE8726-F9F3-41AF-B5F6-E34B9A5B6B90}">
          <p14:sldIdLst>
            <p14:sldId id="449"/>
            <p14:sldId id="1008"/>
            <p14:sldId id="1026"/>
            <p14:sldId id="1028"/>
            <p14:sldId id="999"/>
            <p14:sldId id="1052"/>
            <p14:sldId id="1053"/>
            <p14:sldId id="1054"/>
            <p14:sldId id="1055"/>
            <p14:sldId id="1027"/>
            <p14:sldId id="1056"/>
            <p14:sldId id="1057"/>
            <p14:sldId id="1029"/>
            <p14:sldId id="1058"/>
            <p14:sldId id="1030"/>
            <p14:sldId id="1034"/>
            <p14:sldId id="1059"/>
            <p14:sldId id="1062"/>
            <p14:sldId id="1063"/>
            <p14:sldId id="1061"/>
            <p14:sldId id="1038"/>
            <p14:sldId id="1039"/>
            <p14:sldId id="1041"/>
            <p14:sldId id="1022"/>
            <p14:sldId id="1042"/>
            <p14:sldId id="1044"/>
            <p14:sldId id="1045"/>
            <p14:sldId id="1048"/>
            <p14:sldId id="1049"/>
            <p14:sldId id="1046"/>
            <p14:sldId id="1047"/>
            <p14:sldId id="1050"/>
            <p14:sldId id="1023"/>
            <p14:sldId id="1065"/>
            <p14:sldId id="1024"/>
            <p14:sldId id="1064"/>
            <p14:sldId id="1013"/>
            <p14:sldId id="100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492" userDrawn="1">
          <p15:clr>
            <a:srgbClr val="A4A3A4"/>
          </p15:clr>
        </p15:guide>
        <p15:guide id="2" orient="horz" pos="813" userDrawn="1">
          <p15:clr>
            <a:srgbClr val="A4A3A4"/>
          </p15:clr>
        </p15:guide>
        <p15:guide id="3" orient="horz" pos="1122" userDrawn="1">
          <p15:clr>
            <a:srgbClr val="A4A3A4"/>
          </p15:clr>
        </p15:guide>
        <p15:guide id="4" orient="horz" pos="3537" userDrawn="1">
          <p15:clr>
            <a:srgbClr val="A4A3A4"/>
          </p15:clr>
        </p15:guide>
        <p15:guide id="5" orient="horz" pos="4199" userDrawn="1">
          <p15:clr>
            <a:srgbClr val="A4A3A4"/>
          </p15:clr>
        </p15:guide>
        <p15:guide id="6" orient="horz" pos="3921" userDrawn="1">
          <p15:clr>
            <a:srgbClr val="A4A3A4"/>
          </p15:clr>
        </p15:guide>
        <p15:guide id="7" orient="horz" pos="1952" userDrawn="1">
          <p15:clr>
            <a:srgbClr val="A4A3A4"/>
          </p15:clr>
        </p15:guide>
        <p15:guide id="8" pos="5551" userDrawn="1">
          <p15:clr>
            <a:srgbClr val="A4A3A4"/>
          </p15:clr>
        </p15:guide>
        <p15:guide id="9" pos="338" userDrawn="1">
          <p15:clr>
            <a:srgbClr val="A4A3A4"/>
          </p15:clr>
        </p15:guide>
        <p15:guide id="10" pos="4497" userDrawn="1">
          <p15:clr>
            <a:srgbClr val="A4A3A4"/>
          </p15:clr>
        </p15:guide>
        <p15:guide id="11" pos="2829" userDrawn="1">
          <p15:clr>
            <a:srgbClr val="A4A3A4"/>
          </p15:clr>
        </p15:guide>
        <p15:guide id="12" pos="1557" userDrawn="1">
          <p15:clr>
            <a:srgbClr val="A4A3A4"/>
          </p15:clr>
        </p15:guide>
        <p15:guide id="13" pos="3056" userDrawn="1">
          <p15:clr>
            <a:srgbClr val="A4A3A4"/>
          </p15:clr>
        </p15:guide>
        <p15:guide id="14" orient="horz" pos="1102">
          <p15:clr>
            <a:srgbClr val="A4A3A4"/>
          </p15:clr>
        </p15:guide>
        <p15:guide id="15" orient="horz" pos="3067">
          <p15:clr>
            <a:srgbClr val="A4A3A4"/>
          </p15:clr>
        </p15:guide>
        <p15:guide id="16" orient="horz" pos="4201">
          <p15:clr>
            <a:srgbClr val="A4A3A4"/>
          </p15:clr>
        </p15:guide>
        <p15:guide id="17" orient="horz" pos="1933">
          <p15:clr>
            <a:srgbClr val="A4A3A4"/>
          </p15:clr>
        </p15:guide>
        <p15:guide id="18" pos="552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 userDrawn="1">
          <p15:clr>
            <a:srgbClr val="A4A3A4"/>
          </p15:clr>
        </p15:guide>
        <p15:guide id="2" pos="2141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275E"/>
    <a:srgbClr val="9A1F4E"/>
    <a:srgbClr val="E8E8E8"/>
    <a:srgbClr val="152B65"/>
    <a:srgbClr val="8FAADC"/>
    <a:srgbClr val="3367BB"/>
    <a:srgbClr val="CCECFF"/>
    <a:srgbClr val="FFFFCC"/>
    <a:srgbClr val="FFCC99"/>
    <a:srgbClr val="00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4C1A8A3-306A-4EB7-A6B1-4F7E0EB9C5D6}" styleName="보통 스타일 3 - 강조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D27102A9-8310-4765-A935-A1911B00CA55}" styleName="밝은 스타일 1 - 강조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B301B821-A1FF-4177-AEE7-76D212191A09}" styleName="보통 스타일 1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2623" autoAdjust="0"/>
    <p:restoredTop sz="92077" autoAdjust="0"/>
  </p:normalViewPr>
  <p:slideViewPr>
    <p:cSldViewPr>
      <p:cViewPr>
        <p:scale>
          <a:sx n="100" d="100"/>
          <a:sy n="100" d="100"/>
        </p:scale>
        <p:origin x="852" y="318"/>
      </p:cViewPr>
      <p:guideLst>
        <p:guide orient="horz" pos="492"/>
        <p:guide orient="horz" pos="813"/>
        <p:guide orient="horz" pos="1122"/>
        <p:guide orient="horz" pos="3537"/>
        <p:guide orient="horz" pos="4199"/>
        <p:guide orient="horz" pos="3921"/>
        <p:guide orient="horz" pos="1952"/>
        <p:guide pos="5551"/>
        <p:guide pos="338"/>
        <p:guide pos="4497"/>
        <p:guide pos="2829"/>
        <p:guide pos="1557"/>
        <p:guide pos="3056"/>
        <p:guide orient="horz" pos="1102"/>
        <p:guide orient="horz" pos="3067"/>
        <p:guide orient="horz" pos="4201"/>
        <p:guide orient="horz" pos="1933"/>
        <p:guide pos="552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>
        <p:scale>
          <a:sx n="100" d="100"/>
          <a:sy n="100" d="100"/>
        </p:scale>
        <p:origin x="-1908" y="414"/>
      </p:cViewPr>
      <p:guideLst>
        <p:guide orient="horz" pos="3127"/>
        <p:guide pos="2141"/>
      </p:guideLst>
    </p:cSldViewPr>
  </p:notesViewPr>
  <p:gridSpacing cx="90001" cy="90001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68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714" tIns="45857" rIns="91714" bIns="45857" numCol="1" anchor="t" anchorCtr="0" compatLnSpc="1">
            <a:prstTxWarp prst="textNoShape">
              <a:avLst/>
            </a:prstTxWarp>
          </a:bodyPr>
          <a:lstStyle>
            <a:lvl1pPr algn="l" defTabSz="917575">
              <a:defRPr sz="1200">
                <a:solidFill>
                  <a:schemeClr val="tx1"/>
                </a:solidFill>
                <a:latin typeface="Arial" charset="0"/>
                <a:ea typeface="굴림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9688" y="0"/>
            <a:ext cx="2946400" cy="4968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714" tIns="45857" rIns="91714" bIns="45857" numCol="1" anchor="t" anchorCtr="0" compatLnSpc="1">
            <a:prstTxWarp prst="textNoShape">
              <a:avLst/>
            </a:prstTxWarp>
          </a:bodyPr>
          <a:lstStyle>
            <a:lvl1pPr algn="r" defTabSz="917575">
              <a:defRPr sz="1200">
                <a:solidFill>
                  <a:schemeClr val="tx1"/>
                </a:solidFill>
                <a:latin typeface="Arial" charset="0"/>
                <a:ea typeface="굴림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1013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9688" y="9428242"/>
            <a:ext cx="2946400" cy="4968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714" tIns="45857" rIns="91714" bIns="45857" numCol="1" anchor="b" anchorCtr="0" compatLnSpc="1">
            <a:prstTxWarp prst="textNoShape">
              <a:avLst/>
            </a:prstTxWarp>
          </a:bodyPr>
          <a:lstStyle>
            <a:lvl1pPr algn="r" defTabSz="917575">
              <a:defRPr sz="1200">
                <a:solidFill>
                  <a:schemeClr val="tx1"/>
                </a:solidFill>
                <a:latin typeface="Arial" charset="0"/>
                <a:ea typeface="굴림" charset="-127"/>
              </a:defRPr>
            </a:lvl1pPr>
          </a:lstStyle>
          <a:p>
            <a:pPr>
              <a:defRPr/>
            </a:pPr>
            <a:fld id="{324A1115-9F2D-4D68-85C5-5EC1194C2543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16929516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68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714" tIns="45857" rIns="91714" bIns="45857" numCol="1" anchor="t" anchorCtr="0" compatLnSpc="1">
            <a:prstTxWarp prst="textNoShape">
              <a:avLst/>
            </a:prstTxWarp>
          </a:bodyPr>
          <a:lstStyle>
            <a:lvl1pPr algn="l" defTabSz="917575">
              <a:defRPr sz="1200">
                <a:solidFill>
                  <a:schemeClr val="tx1"/>
                </a:solidFill>
                <a:latin typeface="Arial" charset="0"/>
                <a:ea typeface="굴림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5222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49688" y="0"/>
            <a:ext cx="2946400" cy="4968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714" tIns="45857" rIns="91714" bIns="45857" numCol="1" anchor="t" anchorCtr="0" compatLnSpc="1">
            <a:prstTxWarp prst="textNoShape">
              <a:avLst/>
            </a:prstTxWarp>
          </a:bodyPr>
          <a:lstStyle>
            <a:lvl1pPr algn="r" defTabSz="917575">
              <a:defRPr sz="1200">
                <a:solidFill>
                  <a:schemeClr val="tx1"/>
                </a:solidFill>
                <a:latin typeface="Arial" charset="0"/>
                <a:ea typeface="굴림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1536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7575" y="744538"/>
            <a:ext cx="4964113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5222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1038" y="4715710"/>
            <a:ext cx="5435600" cy="44665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714" tIns="45857" rIns="91714" bIns="4585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 noProof="0"/>
              <a:t>Click to edit Master text styles</a:t>
            </a:r>
          </a:p>
          <a:p>
            <a:pPr lvl="1"/>
            <a:r>
              <a:rPr lang="en-US" altLang="ko-KR" noProof="0"/>
              <a:t>Second level</a:t>
            </a:r>
          </a:p>
          <a:p>
            <a:pPr lvl="2"/>
            <a:r>
              <a:rPr lang="en-US" altLang="ko-KR" noProof="0"/>
              <a:t>Third level</a:t>
            </a:r>
          </a:p>
          <a:p>
            <a:pPr lvl="3"/>
            <a:r>
              <a:rPr lang="en-US" altLang="ko-KR" noProof="0"/>
              <a:t>Fourth level</a:t>
            </a:r>
          </a:p>
          <a:p>
            <a:pPr lvl="4"/>
            <a:r>
              <a:rPr lang="en-US" altLang="ko-KR" noProof="0"/>
              <a:t>Fifth level</a:t>
            </a:r>
          </a:p>
        </p:txBody>
      </p:sp>
      <p:sp>
        <p:nvSpPr>
          <p:cNvPr id="5223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8242"/>
            <a:ext cx="2946400" cy="4968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714" tIns="45857" rIns="91714" bIns="45857" numCol="1" anchor="b" anchorCtr="0" compatLnSpc="1">
            <a:prstTxWarp prst="textNoShape">
              <a:avLst/>
            </a:prstTxWarp>
          </a:bodyPr>
          <a:lstStyle>
            <a:lvl1pPr algn="l" defTabSz="917575">
              <a:defRPr sz="1200">
                <a:solidFill>
                  <a:schemeClr val="tx1"/>
                </a:solidFill>
                <a:latin typeface="Arial" charset="0"/>
                <a:ea typeface="굴림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5223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9688" y="9428242"/>
            <a:ext cx="2946400" cy="4968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714" tIns="45857" rIns="91714" bIns="45857" numCol="1" anchor="b" anchorCtr="0" compatLnSpc="1">
            <a:prstTxWarp prst="textNoShape">
              <a:avLst/>
            </a:prstTxWarp>
          </a:bodyPr>
          <a:lstStyle>
            <a:lvl1pPr algn="r" defTabSz="917575">
              <a:defRPr sz="1200">
                <a:solidFill>
                  <a:schemeClr val="tx1"/>
                </a:solidFill>
                <a:latin typeface="Arial" charset="0"/>
                <a:ea typeface="굴림" charset="-127"/>
              </a:defRPr>
            </a:lvl1pPr>
          </a:lstStyle>
          <a:p>
            <a:pPr>
              <a:defRPr/>
            </a:pPr>
            <a:fld id="{BDE6D3F4-B44C-4D4D-B492-8788D90AD2BB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716583024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FBBD44-7F29-4E49-97C7-26E1782717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78E34C6-4200-1AF3-69DF-B0F125E853B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6060860-0C1B-32DC-0EB7-CC65AD0C7C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1AECC2E-A141-F59F-D484-14690DBA231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BBC22-C944-46CC-B224-F57B82CD79F9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11473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166E51-DFAD-A57C-CCCB-6E37307939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FACA088-E05E-905A-AB49-2605929F57E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635A9F2-AA37-DD26-0F4A-71518A6034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D60E7AA-93CD-7EA5-007C-4239582C12E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BBC22-C944-46CC-B224-F57B82CD79F9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68473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832EC1-C964-437B-43F9-DC4C966FCE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E86EFDF-4A6C-551B-80A9-6A23309FB6E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D072E86-F887-B7A6-B211-56F9C0B788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D3BA205-3208-506A-8166-869C0FE1FA4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BBC22-C944-46CC-B224-F57B82CD79F9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7667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567ED5-7BCA-BE01-FC57-80F129A038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590B028-54C7-340C-44C1-55426C4E35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F5628E1-4878-5266-6E26-838CAF8A48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B7ED9A7-AEFB-943C-B9CA-0FCEC81528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BBC22-C944-46CC-B224-F57B82CD79F9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67764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9BB739-2A5C-A35A-6D12-D5912E2FEA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E04DE50-7AD7-EA42-4FF3-A8364295799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046B73-1277-44FD-03B3-CA5BFCB416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D7DA26A-EE03-B581-E9D6-A324AD3A4FB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BBC22-C944-46CC-B224-F57B82CD79F9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70924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D2B865-5DC8-D81B-ABF8-97A193504D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4F3F17C-036F-96E1-E9E9-413ECAD64E7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3061524-A364-A64B-C8B4-A045BAD4F2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E760F93-420A-364A-4521-CDF75CB3B95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BBC22-C944-46CC-B224-F57B82CD79F9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08812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AE7F70-B4F9-2BEC-EC6F-E2E482582F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662174A-D0B3-63C8-03B4-F03DA20640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F546604-68F0-878E-7FD1-4693EC86B1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B4DDE75-2A1E-6BF7-D68E-A5DEF1A0D87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BBC22-C944-46CC-B224-F57B82CD79F9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57314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2AE73D-5F73-7DF9-B18F-607F93B1A4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E71E0FA-74E1-532B-0187-7940C20C89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724EA9A-09E5-DC6B-CC52-B25B961F56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6E828FD-373B-F1A8-7A5C-6C93F5900B6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BBC22-C944-46CC-B224-F57B82CD79F9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0135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8E8F3A-44BA-4BB5-1541-CEAEA98370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2F046B8-4843-CAE9-35C6-DED43AB026E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5B3B412-9A96-A180-A075-2B086B640D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87310BC-470A-F7ED-C7CC-C2A79FF110D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BBC22-C944-46CC-B224-F57B82CD79F9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5704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00D5D4-2FF0-155F-F480-E42270059B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D43D067-79EE-E2BE-A3B4-C5B0CB8F76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159A301-B66E-6ADB-1E94-DE30CE940A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8D85631-A676-2D23-483A-31529FDC5F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BBC22-C944-46CC-B224-F57B82CD79F9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613970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8E722C-84E4-692B-4698-6EAE33A085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6CCC726-D5E9-677E-266C-706AC0EF2AE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9A10FC2-B499-924A-C31B-887EBA9429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45F4B7C-EC35-093A-9807-4BB76F21FCB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BBC22-C944-46CC-B224-F57B82CD79F9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93220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FBBD44-7F29-4E49-97C7-26E1782717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78E34C6-4200-1AF3-69DF-B0F125E853B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6060860-0C1B-32DC-0EB7-CC65AD0C7C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1AECC2E-A141-F59F-D484-14690DBA231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BBC22-C944-46CC-B224-F57B82CD79F9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114736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B67106-341D-BE3B-01FF-729CC5664E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CB45083-7E13-2C8D-D3FB-0C653A09068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A2FF489-6D2C-DA37-81FC-AABC0C1918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B42953B-A4D1-ADB0-8AF6-7FFA737C6CA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BBC22-C944-46CC-B224-F57B82CD79F9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348379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35C55B-5E16-ABE4-2F16-268408FB17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58F075E-0509-DD92-1E6B-22697CA4177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1D84C61-D71C-4245-4F04-4516611605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C504DC6-0964-7982-6290-910EF96441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BBC22-C944-46CC-B224-F57B82CD79F9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148197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9F37D6-2014-BDB9-000B-9149F05599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DB30B85-617C-0D9C-D6F1-EA3ED5CB83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D6CB370-F830-7E64-EB0B-8AA5285C0B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6C888AD-4050-8908-A82F-0EC9FF93E9D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BBC22-C944-46CC-B224-F57B82CD79F9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837159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A82B1E-B9CF-E049-316D-27F0FFFD6A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61890CF-4DD5-2A10-8495-72B3C106344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9EBB6A1-6AE1-66F0-4BC1-36183104C6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394FA4F-8B72-3D96-56EE-19C16790DAD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BBC22-C944-46CC-B224-F57B82CD79F9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079893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342E7D-8EB3-F5CA-8D36-445854BCBB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5E45943-8670-6C01-011A-502692DB50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50D65E8-EED2-02D2-5FF6-3A41A53D02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F5C5712-FD11-469E-2746-7092350641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BBC22-C944-46CC-B224-F57B82CD79F9}" type="slidenum">
              <a:rPr lang="ko-KR" altLang="en-US" smtClean="0"/>
              <a:pPr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845560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3AF6B9-B7E4-D6A1-2A20-21F626471F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27B37DF-8790-657E-443A-D5EA4CB4C10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2BC1EDA-9280-C5D1-F544-26BD8A6CAE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BBD741B-3123-7EBF-4069-38174C63AAD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BBC22-C944-46CC-B224-F57B82CD79F9}" type="slidenum">
              <a:rPr lang="ko-KR" altLang="en-US" smtClean="0"/>
              <a:pPr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270224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80374F-D025-BD78-6607-073308C5B9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DB55F52-97A2-20BA-5EEC-D0AD883EFDF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5BBFBAC-17E2-517C-A424-B80C4EB377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F3520EA-AE2E-D37C-2FB7-65839A946E5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BBC22-C944-46CC-B224-F57B82CD79F9}" type="slidenum">
              <a:rPr lang="ko-KR" altLang="en-US" smtClean="0"/>
              <a:pPr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27883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573306-61D0-3CA4-B455-17039C87CF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502FA5A-2ADA-049C-682A-03928C41DC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7308C80-60E4-6D61-39E7-D64DB6881E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E724354-25B2-B2E2-6934-8D01DE234FB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BBC22-C944-46CC-B224-F57B82CD79F9}" type="slidenum">
              <a:rPr lang="ko-KR" altLang="en-US" smtClean="0"/>
              <a:pPr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413403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1BB200-6DEA-8CBA-E8CB-FCC0F8BC0B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44129E6-5E70-5BC9-2EB2-636379213B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96E8478-BDD7-D3C8-6EEA-87A15A5958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4B61A14-50E5-ABC1-4212-3221279AEF1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BBC22-C944-46CC-B224-F57B82CD79F9}" type="slidenum">
              <a:rPr lang="ko-KR" altLang="en-US" smtClean="0"/>
              <a:pPr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621355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6D2EDB-407A-30C0-8FF7-93AE95E1B4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D6F1D98-C974-0DC4-14FE-61A6F5ABAD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4A13055-0E44-FD9F-A413-FA193F2A8F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F492F7F-A63D-EFA8-698D-EC057F345D8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BBC22-C944-46CC-B224-F57B82CD79F9}" type="slidenum">
              <a:rPr lang="ko-KR" altLang="en-US" smtClean="0"/>
              <a:pPr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01265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E66EDD-B793-B903-740D-308E43D9C8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B12850A-F295-7D48-701D-C47DED4A0A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557D86F-A03C-5F35-A25D-6390E01AF7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8B141FE-5FE0-D25E-D1A6-1F845D81D62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BBC22-C944-46CC-B224-F57B82CD79F9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003456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0BD5C9-47B1-0D9D-1F90-49D422FEAC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2F812DD-8F2C-357A-04D0-E640BFD23C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CA3663F-3B8E-AABA-159F-2E07C63689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856749A-7FC5-7F7C-1297-FB13747FA12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BBC22-C944-46CC-B224-F57B82CD79F9}" type="slidenum">
              <a:rPr lang="ko-KR" altLang="en-US" smtClean="0"/>
              <a:pPr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293544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3CF266-FAAC-C972-704F-5631819085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BA7ED20-0F68-E9F0-59B9-A5E1E4CADD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4FC825C-D734-3D95-C219-97EA77F51B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75A9C1D-C11F-0B89-F276-D0C98504F18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BBC22-C944-46CC-B224-F57B82CD79F9}" type="slidenum">
              <a:rPr lang="ko-KR" altLang="en-US" smtClean="0"/>
              <a:pPr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64902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BE3868-6199-7B49-96E8-7C3A1CABB6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5210A35-6C6C-E96A-5BAA-15C1E55768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A79546C-1E2E-F5BC-0723-5DDC6B504E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FCDB774-F6AB-A30A-AEEC-5DB3F3E0B3A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BBC22-C944-46CC-B224-F57B82CD79F9}" type="slidenum">
              <a:rPr lang="ko-KR" altLang="en-US" smtClean="0"/>
              <a:pPr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102508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F9CBE3-5A53-B106-49AC-4A136043E6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7CA3F7A-7253-A478-47D1-58CD222AA21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CE4F6AD-969C-D827-CCDB-EBBA77294D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6DD60EE-59BA-A728-0D7B-400708B3195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BBC22-C944-46CC-B224-F57B82CD79F9}" type="slidenum">
              <a:rPr lang="ko-KR" altLang="en-US" smtClean="0"/>
              <a:pPr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422790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A82B1E-B9CF-E049-316D-27F0FFFD6A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61890CF-4DD5-2A10-8495-72B3C106344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9EBB6A1-6AE1-66F0-4BC1-36183104C6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394FA4F-8B72-3D96-56EE-19C16790DAD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BBC22-C944-46CC-B224-F57B82CD79F9}" type="slidenum">
              <a:rPr lang="ko-KR" altLang="en-US" smtClean="0"/>
              <a:pPr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079893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53205A-8113-F6A5-1479-79CAD656AF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6363EB7-F949-A1E0-7557-74A8535ED4A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1EED7CD-3CFB-559F-9699-4FD77E62FF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2416B7A-BD0C-10C4-9B2C-82B9360FB50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BBC22-C944-46CC-B224-F57B82CD79F9}" type="slidenum">
              <a:rPr lang="ko-KR" altLang="en-US" smtClean="0"/>
              <a:pPr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848379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A8D07E-D475-740E-D774-B753BBC1AD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C5E8493-48DB-1744-58F7-F4A4270597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37ADD73-8E63-AE13-0665-D29980FA9E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ADF6B07-78AD-5026-804A-309B2AE2A31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BBC22-C944-46CC-B224-F57B82CD79F9}" type="slidenum">
              <a:rPr lang="ko-KR" altLang="en-US" smtClean="0"/>
              <a:pPr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33785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BBC22-C944-46CC-B224-F57B82CD79F9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95033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A63902-3846-DBC8-A5E7-5BC25A8BB5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9801DE2-DD16-4101-38E5-2E19316C7E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7416028-D786-DC5D-406F-8723FA5B8E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1FC82B1-44BB-56FF-8730-DFC99E36F8F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BBC22-C944-46CC-B224-F57B82CD79F9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54027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974235-FA28-87B2-FC76-32411D40BC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A373125-9D57-9C88-0337-44701C59BE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B55F569-B1C3-B3C9-6DC4-809DE65C4D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DDB1183-4818-8726-CCAB-86567F26031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BBC22-C944-46CC-B224-F57B82CD79F9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42539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9B5149-C2F1-CD80-8D5C-2A57CA522F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496A22F-56D8-8F30-B4E1-2DE16B62D8A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514CEFE-B1F7-7D8A-E51E-113F540DD6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149A43A-8569-EFAB-F153-1AC2C468FC5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BBC22-C944-46CC-B224-F57B82CD79F9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20132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02D7D5-1335-1C0D-9F44-1F2C43E387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6B27751-31B9-3EDA-0847-420F5B1D91A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647D316-0C2A-ABA4-26E5-99F7023948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FBCEDAF-854C-B18B-4C60-C86C04FB9B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BBC22-C944-46CC-B224-F57B82CD79F9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02771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47D2E3-F668-C785-5034-AAAEDDC42B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D3E2165-EE40-7687-5706-F1EF834DFD3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D37E894-0270-7A31-9A5F-659BB9C676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328492E-E1AC-451A-520A-8F571F37E45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BBC22-C944-46CC-B224-F57B82CD79F9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96298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 userDrawn="1"/>
        </p:nvSpPr>
        <p:spPr>
          <a:xfrm rot="10800000">
            <a:off x="695077" y="6262962"/>
            <a:ext cx="8448923" cy="46038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100000"/>
                </a:schemeClr>
              </a:gs>
              <a:gs pos="25000">
                <a:schemeClr val="accent1">
                  <a:lumMod val="100000"/>
                </a:schemeClr>
              </a:gs>
              <a:gs pos="75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pic>
        <p:nvPicPr>
          <p:cNvPr id="19" name="Picture 4" descr="C:\Users\msk\Desktop\abstract-blue-backgrounds-24_1920x1200_71465.jpg"/>
          <p:cNvPicPr>
            <a:picLocks noChangeAspect="1" noChangeArrowheads="1"/>
          </p:cNvPicPr>
          <p:nvPr userDrawn="1"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32440"/>
          <a:stretch>
            <a:fillRect/>
          </a:stretch>
        </p:blipFill>
        <p:spPr bwMode="auto">
          <a:xfrm rot="10800000">
            <a:off x="-1" y="-4143"/>
            <a:ext cx="9144000" cy="4182802"/>
          </a:xfrm>
          <a:prstGeom prst="rect">
            <a:avLst/>
          </a:prstGeom>
          <a:noFill/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42FF581-74A3-4A97-A84D-A91C762C65D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952" y="6399033"/>
            <a:ext cx="1263900" cy="358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15619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536332" y="1779588"/>
            <a:ext cx="4079631" cy="3840162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662"/>
            </a:lvl6pPr>
            <a:lvl7pPr>
              <a:defRPr sz="1662"/>
            </a:lvl7pPr>
            <a:lvl8pPr>
              <a:defRPr sz="1662"/>
            </a:lvl8pPr>
            <a:lvl9pPr>
              <a:defRPr sz="1662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756638" y="1779588"/>
            <a:ext cx="4079631" cy="3840162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662"/>
            </a:lvl6pPr>
            <a:lvl7pPr>
              <a:defRPr sz="1662"/>
            </a:lvl7pPr>
            <a:lvl8pPr>
              <a:defRPr sz="1662"/>
            </a:lvl8pPr>
            <a:lvl9pPr>
              <a:defRPr sz="1662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1432982053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09953" y="1206650"/>
            <a:ext cx="8042031" cy="4680000"/>
          </a:xfrm>
        </p:spPr>
        <p:txBody>
          <a:bodyPr/>
          <a:lstStyle>
            <a:lvl1pPr>
              <a:lnSpc>
                <a:spcPct val="150000"/>
              </a:lnSpc>
              <a:defRPr sz="1600">
                <a:latin typeface="Corbel" panose="020B0503020204020204" pitchFamily="34" charset="0"/>
                <a:ea typeface="맑은 고딕" panose="020B0503020000020004" pitchFamily="50" charset="-127"/>
              </a:defRPr>
            </a:lvl1pPr>
            <a:lvl2pPr marL="410318" indent="-167058">
              <a:lnSpc>
                <a:spcPct val="150000"/>
              </a:lnSpc>
              <a:buFont typeface="맑은 고딕" panose="020B0503020000020004" pitchFamily="50" charset="-127"/>
              <a:buChar char="√"/>
              <a:defRPr sz="1400">
                <a:latin typeface="Corbel" panose="020B0503020204020204" pitchFamily="34" charset="0"/>
                <a:ea typeface="맑은 고딕" panose="020B0503020000020004" pitchFamily="50" charset="-127"/>
              </a:defRPr>
            </a:lvl2pPr>
            <a:lvl3pPr marL="580307" indent="-168524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Corbel" panose="020B0503020204020204" pitchFamily="34" charset="0"/>
                <a:ea typeface="맑은 고딕" panose="020B0503020000020004" pitchFamily="50" charset="-127"/>
              </a:defRPr>
            </a:lvl3pPr>
            <a:lvl4pPr>
              <a:lnSpc>
                <a:spcPct val="150000"/>
              </a:lnSpc>
              <a:defRPr sz="1200">
                <a:latin typeface="Corbel" panose="020B0503020204020204" pitchFamily="34" charset="0"/>
                <a:ea typeface="맑은 고딕" panose="020B0503020000020004" pitchFamily="50" charset="-127"/>
              </a:defRPr>
            </a:lvl4pPr>
            <a:lvl5pPr>
              <a:lnSpc>
                <a:spcPct val="150000"/>
              </a:lnSpc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</p:txBody>
      </p:sp>
      <p:sp>
        <p:nvSpPr>
          <p:cNvPr id="9" name="슬라이드 번호 개체 틀 5"/>
          <p:cNvSpPr txBox="1">
            <a:spLocks/>
          </p:cNvSpPr>
          <p:nvPr userDrawn="1"/>
        </p:nvSpPr>
        <p:spPr>
          <a:xfrm>
            <a:off x="8077200" y="6459538"/>
            <a:ext cx="949569" cy="328612"/>
          </a:xfrm>
          <a:prstGeom prst="rect">
            <a:avLst/>
          </a:prstGeom>
        </p:spPr>
        <p:txBody>
          <a:bodyPr/>
          <a:lstStyle>
            <a:lvl1pPr algn="r">
              <a:defRPr sz="1100">
                <a:solidFill>
                  <a:schemeClr val="tx1">
                    <a:alpha val="50000"/>
                  </a:schemeClr>
                </a:solidFill>
                <a:latin typeface="Arial Black" pitchFamily="34" charset="0"/>
                <a:ea typeface="HY헤드라인M" pitchFamily="18" charset="-127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fld id="{90FC0BDF-B890-41DA-9838-AE8FE480B3D1}" type="slidenum">
              <a:rPr kumimoji="0" lang="ko-KR" altLang="en-US" sz="1200" b="0" smtClean="0">
                <a:solidFill>
                  <a:srgbClr val="002060"/>
                </a:solidFill>
                <a:latin typeface="+mn-ea"/>
                <a:ea typeface="+mn-ea"/>
              </a:rPr>
              <a:pPr fontAlgn="auto"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‹#›</a:t>
            </a:fld>
            <a:endParaRPr kumimoji="0" lang="en-US" altLang="ko-KR" sz="1200" b="0" dirty="0"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14" name="직사각형 13"/>
          <p:cNvSpPr/>
          <p:nvPr userDrawn="1"/>
        </p:nvSpPr>
        <p:spPr>
          <a:xfrm rot="10800000">
            <a:off x="695077" y="6262962"/>
            <a:ext cx="8448923" cy="46038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100000"/>
                </a:schemeClr>
              </a:gs>
              <a:gs pos="25000">
                <a:schemeClr val="accent1">
                  <a:lumMod val="100000"/>
                </a:schemeClr>
              </a:gs>
              <a:gs pos="75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4B495BD8-64BC-4AE0-B09E-0B74368012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400" y="64800"/>
            <a:ext cx="8042031" cy="641350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C5095D5-CF54-4B73-A88B-2E207E0900C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952" y="6399033"/>
            <a:ext cx="1263900" cy="358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320740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1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13F254D-D485-4424-B9F6-B67A605DDF19}" type="slidenum">
              <a:rPr lang="en-GB" altLang="ko-KR"/>
              <a:pPr>
                <a:defRPr/>
              </a:pPr>
              <a:t>‹#›</a:t>
            </a:fld>
            <a:endParaRPr lang="en-GB" altLang="ko-KR" dirty="0"/>
          </a:p>
        </p:txBody>
      </p:sp>
      <p:pic>
        <p:nvPicPr>
          <p:cNvPr id="5" name="Picture 4" descr="C:\Users\msk\Desktop\abstract-blue-backgrounds-24_1920x1200_71465.jpg"/>
          <p:cNvPicPr>
            <a:picLocks noChangeAspect="1" noChangeArrowheads="1"/>
          </p:cNvPicPr>
          <p:nvPr userDrawn="1"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43700" t="32440"/>
          <a:stretch>
            <a:fillRect/>
          </a:stretch>
        </p:blipFill>
        <p:spPr bwMode="auto">
          <a:xfrm rot="10800000">
            <a:off x="0" y="-1"/>
            <a:ext cx="9144000" cy="611675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39537642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58A4EB-2A1B-B60E-7C34-379AA946FE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400" y="64800"/>
            <a:ext cx="8042031" cy="64135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3310797-E8F0-33FF-3EAC-DF0D297E0E8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4B02B1F-C918-4EA9-8A71-4A69BA71DD78}" type="slidenum">
              <a:rPr lang="en-GB" altLang="ko-KR" smtClean="0"/>
              <a:pPr>
                <a:defRPr/>
              </a:pPr>
              <a:t>‹#›</a:t>
            </a:fld>
            <a:endParaRPr lang="en-GB" altLang="ko-KR" dirty="0"/>
          </a:p>
        </p:txBody>
      </p:sp>
    </p:spTree>
    <p:extLst>
      <p:ext uri="{BB962C8B-B14F-4D97-AF65-F5344CB8AC3E}">
        <p14:creationId xmlns:p14="http://schemas.microsoft.com/office/powerpoint/2010/main" val="3431357672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8400" y="64800"/>
            <a:ext cx="8042031" cy="641350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536332" y="1779588"/>
            <a:ext cx="4079631" cy="3840162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662"/>
            </a:lvl6pPr>
            <a:lvl7pPr>
              <a:defRPr sz="1662"/>
            </a:lvl7pPr>
            <a:lvl8pPr>
              <a:defRPr sz="1662"/>
            </a:lvl8pPr>
            <a:lvl9pPr>
              <a:defRPr sz="1662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756638" y="1779588"/>
            <a:ext cx="4079631" cy="3840162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662"/>
            </a:lvl6pPr>
            <a:lvl7pPr>
              <a:defRPr sz="1662"/>
            </a:lvl7pPr>
            <a:lvl8pPr>
              <a:defRPr sz="1662"/>
            </a:lvl8pPr>
            <a:lvl9pPr>
              <a:defRPr sz="1662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5" name="Rectangle 41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D34F184-09B5-43E3-9B7A-CC3A5F5FC70F}" type="slidenum">
              <a:rPr lang="en-GB" altLang="ko-KR"/>
              <a:pPr>
                <a:defRPr/>
              </a:pPr>
              <a:t>‹#›</a:t>
            </a:fld>
            <a:endParaRPr lang="en-GB" altLang="ko-KR" dirty="0"/>
          </a:p>
        </p:txBody>
      </p:sp>
    </p:spTree>
    <p:extLst>
      <p:ext uri="{BB962C8B-B14F-4D97-AF65-F5344CB8AC3E}">
        <p14:creationId xmlns:p14="http://schemas.microsoft.com/office/powerpoint/2010/main" val="3124109621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 userDrawn="1"/>
        </p:nvSpPr>
        <p:spPr>
          <a:xfrm rot="10800000">
            <a:off x="695077" y="6262962"/>
            <a:ext cx="8448923" cy="46038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100000"/>
                </a:schemeClr>
              </a:gs>
              <a:gs pos="25000">
                <a:schemeClr val="accent1">
                  <a:lumMod val="100000"/>
                </a:schemeClr>
              </a:gs>
              <a:gs pos="75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pic>
        <p:nvPicPr>
          <p:cNvPr id="19" name="Picture 4" descr="C:\Users\msk\Desktop\abstract-blue-backgrounds-24_1920x1200_71465.jpg"/>
          <p:cNvPicPr>
            <a:picLocks noChangeAspect="1" noChangeArrowheads="1"/>
          </p:cNvPicPr>
          <p:nvPr userDrawn="1"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32440"/>
          <a:stretch>
            <a:fillRect/>
          </a:stretch>
        </p:blipFill>
        <p:spPr bwMode="auto">
          <a:xfrm rot="10800000">
            <a:off x="-1" y="-4143"/>
            <a:ext cx="9144000" cy="4182802"/>
          </a:xfrm>
          <a:prstGeom prst="rect">
            <a:avLst/>
          </a:prstGeom>
          <a:noFill/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42FF581-74A3-4A97-A84D-A91C762C65D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952" y="6399033"/>
            <a:ext cx="1263900" cy="358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269543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09953" y="1206650"/>
            <a:ext cx="8042031" cy="4680000"/>
          </a:xfrm>
        </p:spPr>
        <p:txBody>
          <a:bodyPr/>
          <a:lstStyle>
            <a:lvl1pPr>
              <a:lnSpc>
                <a:spcPct val="150000"/>
              </a:lnSpc>
              <a:defRPr sz="1600">
                <a:latin typeface="Corbel" panose="020B0503020204020204" pitchFamily="34" charset="0"/>
                <a:ea typeface="맑은 고딕" panose="020B0503020000020004" pitchFamily="50" charset="-127"/>
              </a:defRPr>
            </a:lvl1pPr>
            <a:lvl2pPr marL="410318" indent="-167058">
              <a:lnSpc>
                <a:spcPct val="150000"/>
              </a:lnSpc>
              <a:buFont typeface="맑은 고딕" panose="020B0503020000020004" pitchFamily="50" charset="-127"/>
              <a:buChar char="√"/>
              <a:defRPr sz="1400">
                <a:latin typeface="Corbel" panose="020B0503020204020204" pitchFamily="34" charset="0"/>
                <a:ea typeface="맑은 고딕" panose="020B0503020000020004" pitchFamily="50" charset="-127"/>
              </a:defRPr>
            </a:lvl2pPr>
            <a:lvl3pPr marL="580307" indent="-168524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Corbel" panose="020B0503020204020204" pitchFamily="34" charset="0"/>
                <a:ea typeface="맑은 고딕" panose="020B0503020000020004" pitchFamily="50" charset="-127"/>
              </a:defRPr>
            </a:lvl3pPr>
            <a:lvl4pPr>
              <a:lnSpc>
                <a:spcPct val="150000"/>
              </a:lnSpc>
              <a:defRPr sz="1200">
                <a:latin typeface="Corbel" panose="020B0503020204020204" pitchFamily="34" charset="0"/>
                <a:ea typeface="맑은 고딕" panose="020B0503020000020004" pitchFamily="50" charset="-127"/>
              </a:defRPr>
            </a:lvl4pPr>
            <a:lvl5pPr>
              <a:lnSpc>
                <a:spcPct val="150000"/>
              </a:lnSpc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4B495BD8-64BC-4AE0-B09E-0B74368012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C5095D5-CF54-4B73-A88B-2E207E0900C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952" y="6399033"/>
            <a:ext cx="1263900" cy="358297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14037ABE-D605-7DC2-CD98-5957AE0F5873}"/>
              </a:ext>
            </a:extLst>
          </p:cNvPr>
          <p:cNvSpPr/>
          <p:nvPr userDrawn="1"/>
        </p:nvSpPr>
        <p:spPr>
          <a:xfrm rot="10800000">
            <a:off x="695077" y="6262962"/>
            <a:ext cx="8448923" cy="46038"/>
          </a:xfrm>
          <a:prstGeom prst="rect">
            <a:avLst/>
          </a:prstGeom>
          <a:gradFill flip="none" rotWithShape="1">
            <a:gsLst>
              <a:gs pos="0">
                <a:srgbClr val="9A1F4E"/>
              </a:gs>
              <a:gs pos="25000">
                <a:srgbClr val="9A1F4E"/>
              </a:gs>
              <a:gs pos="75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67165615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:\Users\msk\Desktop\abstract-blue-backgrounds-24_1920x1200_71465.jpg"/>
          <p:cNvPicPr>
            <a:picLocks noChangeAspect="1" noChangeArrowheads="1"/>
          </p:cNvPicPr>
          <p:nvPr userDrawn="1"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43700" t="32440"/>
          <a:stretch>
            <a:fillRect/>
          </a:stretch>
        </p:blipFill>
        <p:spPr bwMode="auto">
          <a:xfrm rot="10800000">
            <a:off x="0" y="-1"/>
            <a:ext cx="9144000" cy="611675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251408927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58A4EB-2A1B-B60E-7C34-379AA946F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4178289344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Relationship Id="rId9" Type="http://schemas.openxmlformats.org/officeDocument/2006/relationships/image" Target="../media/image4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019BEA91-710F-4DA2-A57A-92029721C1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/>
          <a:srcRect r="6054"/>
          <a:stretch/>
        </p:blipFill>
        <p:spPr>
          <a:xfrm>
            <a:off x="-1256" y="-3606"/>
            <a:ext cx="9144000" cy="792606"/>
          </a:xfrm>
          <a:prstGeom prst="rect">
            <a:avLst/>
          </a:prstGeom>
        </p:spPr>
      </p:pic>
      <p:sp>
        <p:nvSpPr>
          <p:cNvPr id="4137" name="Rectangle 41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0116" y="6560298"/>
            <a:ext cx="117020" cy="1135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b" anchorCtr="0" compatLnSpc="1">
            <a:prstTxWarp prst="textNoShape">
              <a:avLst/>
            </a:prstTxWarp>
            <a:spAutoFit/>
          </a:bodyPr>
          <a:lstStyle>
            <a:lvl1pPr algn="r" defTabSz="757623" eaLnBrk="0" hangingPunct="0">
              <a:defRPr sz="738">
                <a:solidFill>
                  <a:srgbClr val="000000"/>
                </a:solidFill>
                <a:latin typeface="Arial" charset="0"/>
                <a:ea typeface="굴림" charset="-127"/>
              </a:defRPr>
            </a:lvl1pPr>
          </a:lstStyle>
          <a:p>
            <a:pPr>
              <a:defRPr/>
            </a:pPr>
            <a:fld id="{64B02B1F-C918-4EA9-8A71-4A69BA71DD78}" type="slidenum">
              <a:rPr lang="en-GB" altLang="ko-KR"/>
              <a:pPr>
                <a:defRPr/>
              </a:pPr>
              <a:t>‹#›</a:t>
            </a:fld>
            <a:endParaRPr lang="en-GB" altLang="ko-KR" dirty="0"/>
          </a:p>
        </p:txBody>
      </p:sp>
      <p:sp>
        <p:nvSpPr>
          <p:cNvPr id="1031" name="Rectangle 109"/>
          <p:cNvSpPr>
            <a:spLocks noGrp="1" noChangeArrowheads="1"/>
          </p:cNvSpPr>
          <p:nvPr>
            <p:ph type="body" idx="1"/>
          </p:nvPr>
        </p:nvSpPr>
        <p:spPr bwMode="auto">
          <a:xfrm>
            <a:off x="536455" y="1149000"/>
            <a:ext cx="8016997" cy="4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3F3E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18900000" algn="ctr" rotWithShape="0">
                    <a:srgbClr val="4B734F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0"/>
            <a:r>
              <a:rPr lang="en-US" altLang="ko-KR" dirty="0"/>
              <a:t>Second level, etc.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9CADA37-7BDD-4B7C-8BAC-B00D343C19E7}"/>
              </a:ext>
            </a:extLst>
          </p:cNvPr>
          <p:cNvCxnSpPr>
            <a:cxnSpLocks/>
          </p:cNvCxnSpPr>
          <p:nvPr userDrawn="1"/>
        </p:nvCxnSpPr>
        <p:spPr>
          <a:xfrm>
            <a:off x="0" y="789000"/>
            <a:ext cx="9144000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7591A48D-7862-4BD3-BDC0-4940E5CAC71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934" b="31683"/>
          <a:stretch/>
        </p:blipFill>
        <p:spPr>
          <a:xfrm>
            <a:off x="7452032" y="396649"/>
            <a:ext cx="1495572" cy="276754"/>
          </a:xfrm>
          <a:prstGeom prst="rect">
            <a:avLst/>
          </a:prstGeom>
        </p:spPr>
      </p:pic>
      <p:sp>
        <p:nvSpPr>
          <p:cNvPr id="3" name="Rectangle 6">
            <a:extLst>
              <a:ext uri="{FF2B5EF4-FFF2-40B4-BE49-F238E27FC236}">
                <a16:creationId xmlns:a16="http://schemas.microsoft.com/office/drawing/2014/main" id="{008097E2-E215-16CD-58E7-6BD7499887C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39971" y="65100"/>
            <a:ext cx="8042031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E501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 dirty="0"/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71" r:id="rId2"/>
    <p:sldLayoutId id="2147483772" r:id="rId3"/>
    <p:sldLayoutId id="2147483794" r:id="rId4"/>
    <p:sldLayoutId id="2147483773" r:id="rId5"/>
  </p:sldLayoutIdLst>
  <p:transition/>
  <p:hf hdr="0" ftr="0" dt="0"/>
  <p:txStyles>
    <p:titleStyle>
      <a:lvl1pPr algn="l" defTabSz="597892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Corbel" panose="020B0503020204020204" pitchFamily="34" charset="0"/>
          <a:ea typeface="+mj-ea"/>
          <a:cs typeface="+mj-cs"/>
        </a:defRPr>
      </a:lvl1pPr>
      <a:lvl2pPr algn="l" defTabSz="597892" rtl="0" eaLnBrk="0" fontAlgn="base" hangingPunct="0">
        <a:spcBef>
          <a:spcPct val="0"/>
        </a:spcBef>
        <a:spcAft>
          <a:spcPct val="0"/>
        </a:spcAft>
        <a:defRPr sz="2031" b="1">
          <a:solidFill>
            <a:schemeClr val="bg1"/>
          </a:solidFill>
          <a:latin typeface="Arial" charset="0"/>
        </a:defRPr>
      </a:lvl2pPr>
      <a:lvl3pPr algn="l" defTabSz="597892" rtl="0" eaLnBrk="0" fontAlgn="base" hangingPunct="0">
        <a:spcBef>
          <a:spcPct val="0"/>
        </a:spcBef>
        <a:spcAft>
          <a:spcPct val="0"/>
        </a:spcAft>
        <a:defRPr sz="2031" b="1">
          <a:solidFill>
            <a:schemeClr val="bg1"/>
          </a:solidFill>
          <a:latin typeface="Arial" charset="0"/>
        </a:defRPr>
      </a:lvl3pPr>
      <a:lvl4pPr algn="l" defTabSz="597892" rtl="0" eaLnBrk="0" fontAlgn="base" hangingPunct="0">
        <a:spcBef>
          <a:spcPct val="0"/>
        </a:spcBef>
        <a:spcAft>
          <a:spcPct val="0"/>
        </a:spcAft>
        <a:defRPr sz="2031" b="1">
          <a:solidFill>
            <a:schemeClr val="bg1"/>
          </a:solidFill>
          <a:latin typeface="Arial" charset="0"/>
        </a:defRPr>
      </a:lvl4pPr>
      <a:lvl5pPr algn="l" defTabSz="597892" rtl="0" eaLnBrk="0" fontAlgn="base" hangingPunct="0">
        <a:spcBef>
          <a:spcPct val="0"/>
        </a:spcBef>
        <a:spcAft>
          <a:spcPct val="0"/>
        </a:spcAft>
        <a:defRPr sz="2031" b="1">
          <a:solidFill>
            <a:schemeClr val="bg1"/>
          </a:solidFill>
          <a:latin typeface="Arial" charset="0"/>
        </a:defRPr>
      </a:lvl5pPr>
      <a:lvl6pPr marL="422041" algn="l" defTabSz="597892" rtl="0" fontAlgn="base">
        <a:spcBef>
          <a:spcPct val="0"/>
        </a:spcBef>
        <a:spcAft>
          <a:spcPct val="0"/>
        </a:spcAft>
        <a:defRPr sz="2031" b="1">
          <a:solidFill>
            <a:schemeClr val="bg1"/>
          </a:solidFill>
          <a:latin typeface="Arial" charset="0"/>
        </a:defRPr>
      </a:lvl6pPr>
      <a:lvl7pPr marL="844083" algn="l" defTabSz="597892" rtl="0" fontAlgn="base">
        <a:spcBef>
          <a:spcPct val="0"/>
        </a:spcBef>
        <a:spcAft>
          <a:spcPct val="0"/>
        </a:spcAft>
        <a:defRPr sz="2031" b="1">
          <a:solidFill>
            <a:schemeClr val="bg1"/>
          </a:solidFill>
          <a:latin typeface="Arial" charset="0"/>
        </a:defRPr>
      </a:lvl7pPr>
      <a:lvl8pPr marL="1266124" algn="l" defTabSz="597892" rtl="0" fontAlgn="base">
        <a:spcBef>
          <a:spcPct val="0"/>
        </a:spcBef>
        <a:spcAft>
          <a:spcPct val="0"/>
        </a:spcAft>
        <a:defRPr sz="2031" b="1">
          <a:solidFill>
            <a:schemeClr val="bg1"/>
          </a:solidFill>
          <a:latin typeface="Arial" charset="0"/>
        </a:defRPr>
      </a:lvl8pPr>
      <a:lvl9pPr marL="1688165" algn="l" defTabSz="597892" rtl="0" fontAlgn="base">
        <a:spcBef>
          <a:spcPct val="0"/>
        </a:spcBef>
        <a:spcAft>
          <a:spcPct val="0"/>
        </a:spcAft>
        <a:defRPr sz="2031" b="1">
          <a:solidFill>
            <a:schemeClr val="bg1"/>
          </a:solidFill>
          <a:latin typeface="Arial" charset="0"/>
        </a:defRPr>
      </a:lvl9pPr>
    </p:titleStyle>
    <p:bodyStyle>
      <a:lvl1pPr marL="241795" indent="-241795" algn="l" defTabSz="597892" rtl="0" eaLnBrk="0" fontAlgn="base" hangingPunct="0">
        <a:lnSpc>
          <a:spcPct val="150000"/>
        </a:lnSpc>
        <a:spcBef>
          <a:spcPct val="115000"/>
        </a:spcBef>
        <a:spcAft>
          <a:spcPct val="0"/>
        </a:spcAft>
        <a:buClr>
          <a:schemeClr val="tx2"/>
        </a:buClr>
        <a:buFont typeface="Wingdings" pitchFamily="2" charset="2"/>
        <a:buChar char="n"/>
        <a:defRPr sz="1600" b="1">
          <a:solidFill>
            <a:srgbClr val="000000"/>
          </a:solidFill>
          <a:latin typeface="Corbel" panose="020B0503020204020204" pitchFamily="34" charset="0"/>
          <a:ea typeface="+mn-ea"/>
          <a:cs typeface="+mn-cs"/>
        </a:defRPr>
      </a:lvl1pPr>
      <a:lvl2pPr marL="410318" indent="-167058" algn="l" defTabSz="597892" rtl="0" eaLnBrk="0" fontAlgn="base" hangingPunct="0">
        <a:lnSpc>
          <a:spcPct val="150000"/>
        </a:lnSpc>
        <a:spcBef>
          <a:spcPct val="5000"/>
        </a:spcBef>
        <a:spcAft>
          <a:spcPct val="0"/>
        </a:spcAft>
        <a:buClr>
          <a:schemeClr val="tx2"/>
        </a:buClr>
        <a:buFont typeface="맑은 고딕" panose="020B0503020000020004" pitchFamily="50" charset="-127"/>
        <a:buChar char="√"/>
        <a:defRPr sz="1400">
          <a:solidFill>
            <a:srgbClr val="000000"/>
          </a:solidFill>
          <a:latin typeface="Corbel" panose="020B0503020204020204" pitchFamily="34" charset="0"/>
        </a:defRPr>
      </a:lvl2pPr>
      <a:lvl3pPr marL="580307" indent="-168524" algn="l" defTabSz="597892" rtl="0" eaLnBrk="0" fontAlgn="base" hangingPunct="0">
        <a:lnSpc>
          <a:spcPct val="150000"/>
        </a:lnSpc>
        <a:spcBef>
          <a:spcPct val="8000"/>
        </a:spcBef>
        <a:spcAft>
          <a:spcPct val="0"/>
        </a:spcAft>
        <a:buClr>
          <a:schemeClr val="tx2"/>
        </a:buClr>
        <a:buFont typeface="Arial" panose="020B0604020202020204" pitchFamily="34" charset="0"/>
        <a:buChar char="•"/>
        <a:defRPr sz="1200">
          <a:solidFill>
            <a:srgbClr val="000000"/>
          </a:solidFill>
          <a:latin typeface="Corbel" panose="020B0503020204020204" pitchFamily="34" charset="0"/>
        </a:defRPr>
      </a:lvl3pPr>
      <a:lvl4pPr marL="748831" indent="-167058" algn="l" defTabSz="597892" rtl="0" eaLnBrk="0" fontAlgn="base" hangingPunct="0">
        <a:lnSpc>
          <a:spcPct val="150000"/>
        </a:lnSpc>
        <a:spcBef>
          <a:spcPct val="8000"/>
        </a:spcBef>
        <a:spcAft>
          <a:spcPct val="0"/>
        </a:spcAft>
        <a:buClr>
          <a:schemeClr val="tx2"/>
        </a:buClr>
        <a:buFont typeface="Arial" pitchFamily="34" charset="0"/>
        <a:buChar char="-"/>
        <a:defRPr sz="1200">
          <a:solidFill>
            <a:srgbClr val="000000"/>
          </a:solidFill>
          <a:latin typeface="Corbel" panose="020B0503020204020204" pitchFamily="34" charset="0"/>
        </a:defRPr>
      </a:lvl4pPr>
      <a:lvl5pPr marL="917354" indent="-167058" algn="l" defTabSz="597892" rtl="0" eaLnBrk="0" fontAlgn="base" hangingPunct="0">
        <a:lnSpc>
          <a:spcPct val="150000"/>
        </a:lnSpc>
        <a:spcBef>
          <a:spcPct val="8000"/>
        </a:spcBef>
        <a:spcAft>
          <a:spcPct val="0"/>
        </a:spcAft>
        <a:buClr>
          <a:srgbClr val="F37121"/>
        </a:buClr>
        <a:buFont typeface="Wingdings" pitchFamily="2" charset="2"/>
        <a:buChar char="§"/>
        <a:defRPr sz="1292">
          <a:solidFill>
            <a:srgbClr val="000000"/>
          </a:solidFill>
          <a:latin typeface="Corbel" panose="020B0503020204020204" pitchFamily="34" charset="0"/>
        </a:defRPr>
      </a:lvl5pPr>
      <a:lvl6pPr marL="1339395" indent="-167058" algn="l" defTabSz="597892" rtl="0" fontAlgn="base">
        <a:lnSpc>
          <a:spcPct val="108000"/>
        </a:lnSpc>
        <a:spcBef>
          <a:spcPct val="8000"/>
        </a:spcBef>
        <a:spcAft>
          <a:spcPct val="0"/>
        </a:spcAft>
        <a:buClr>
          <a:srgbClr val="F37121"/>
        </a:buClr>
        <a:buFont typeface="Wingdings" pitchFamily="2" charset="2"/>
        <a:buChar char="§"/>
        <a:defRPr sz="1292">
          <a:solidFill>
            <a:srgbClr val="000000"/>
          </a:solidFill>
          <a:latin typeface="+mn-lt"/>
        </a:defRPr>
      </a:lvl6pPr>
      <a:lvl7pPr marL="1761436" indent="-167058" algn="l" defTabSz="597892" rtl="0" fontAlgn="base">
        <a:lnSpc>
          <a:spcPct val="108000"/>
        </a:lnSpc>
        <a:spcBef>
          <a:spcPct val="8000"/>
        </a:spcBef>
        <a:spcAft>
          <a:spcPct val="0"/>
        </a:spcAft>
        <a:buClr>
          <a:srgbClr val="F37121"/>
        </a:buClr>
        <a:buFont typeface="Wingdings" pitchFamily="2" charset="2"/>
        <a:buChar char="§"/>
        <a:defRPr sz="1292">
          <a:solidFill>
            <a:srgbClr val="000000"/>
          </a:solidFill>
          <a:latin typeface="+mn-lt"/>
        </a:defRPr>
      </a:lvl7pPr>
      <a:lvl8pPr marL="2183478" indent="-167058" algn="l" defTabSz="597892" rtl="0" fontAlgn="base">
        <a:lnSpc>
          <a:spcPct val="108000"/>
        </a:lnSpc>
        <a:spcBef>
          <a:spcPct val="8000"/>
        </a:spcBef>
        <a:spcAft>
          <a:spcPct val="0"/>
        </a:spcAft>
        <a:buClr>
          <a:srgbClr val="F37121"/>
        </a:buClr>
        <a:buFont typeface="Wingdings" pitchFamily="2" charset="2"/>
        <a:buChar char="§"/>
        <a:defRPr sz="1292">
          <a:solidFill>
            <a:srgbClr val="000000"/>
          </a:solidFill>
          <a:latin typeface="+mn-lt"/>
        </a:defRPr>
      </a:lvl8pPr>
      <a:lvl9pPr marL="2605519" indent="-167058" algn="l" defTabSz="597892" rtl="0" fontAlgn="base">
        <a:lnSpc>
          <a:spcPct val="108000"/>
        </a:lnSpc>
        <a:spcBef>
          <a:spcPct val="8000"/>
        </a:spcBef>
        <a:spcAft>
          <a:spcPct val="0"/>
        </a:spcAft>
        <a:buClr>
          <a:srgbClr val="F37121"/>
        </a:buClr>
        <a:buFont typeface="Wingdings" pitchFamily="2" charset="2"/>
        <a:buChar char="§"/>
        <a:defRPr sz="1292">
          <a:solidFill>
            <a:srgbClr val="000000"/>
          </a:solidFill>
          <a:latin typeface="+mn-lt"/>
        </a:defRPr>
      </a:lvl9pPr>
    </p:bodyStyle>
    <p:otherStyle>
      <a:defPPr>
        <a:defRPr lang="ko-KR"/>
      </a:defPPr>
      <a:lvl1pPr marL="0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1pPr>
      <a:lvl2pPr marL="422041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2pPr>
      <a:lvl3pPr marL="844083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3pPr>
      <a:lvl4pPr marL="1266124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4pPr>
      <a:lvl5pPr marL="1688165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5pPr>
      <a:lvl6pPr marL="2110207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6pPr>
      <a:lvl7pPr marL="2532248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7pPr>
      <a:lvl8pPr marL="2954289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8pPr>
      <a:lvl9pPr marL="3376331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6FF8754-B9F3-D76F-38C3-B0091EEFC5E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rgbClr val="C00000">
                <a:tint val="45000"/>
                <a:satMod val="400000"/>
              </a:srgbClr>
            </a:duotone>
          </a:blip>
          <a:srcRect r="24209"/>
          <a:stretch/>
        </p:blipFill>
        <p:spPr>
          <a:xfrm>
            <a:off x="-1255" y="-3606"/>
            <a:ext cx="7376881" cy="792606"/>
          </a:xfrm>
          <a:custGeom>
            <a:avLst/>
            <a:gdLst>
              <a:gd name="connsiteX0" fmla="*/ 0 w 7376881"/>
              <a:gd name="connsiteY0" fmla="*/ 0 h 792606"/>
              <a:gd name="connsiteX1" fmla="*/ 7376881 w 7376881"/>
              <a:gd name="connsiteY1" fmla="*/ 0 h 792606"/>
              <a:gd name="connsiteX2" fmla="*/ 7335083 w 7376881"/>
              <a:gd name="connsiteY2" fmla="*/ 72101 h 792606"/>
              <a:gd name="connsiteX3" fmla="*/ 6478558 w 7376881"/>
              <a:gd name="connsiteY3" fmla="*/ 773769 h 792606"/>
              <a:gd name="connsiteX4" fmla="*/ 6439960 w 7376881"/>
              <a:gd name="connsiteY4" fmla="*/ 792606 h 792606"/>
              <a:gd name="connsiteX5" fmla="*/ 0 w 7376881"/>
              <a:gd name="connsiteY5" fmla="*/ 792606 h 792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376881" h="792606">
                <a:moveTo>
                  <a:pt x="0" y="0"/>
                </a:moveTo>
                <a:lnTo>
                  <a:pt x="7376881" y="0"/>
                </a:lnTo>
                <a:lnTo>
                  <a:pt x="7335083" y="72101"/>
                </a:lnTo>
                <a:cubicBezTo>
                  <a:pt x="7153136" y="331561"/>
                  <a:pt x="6859280" y="569153"/>
                  <a:pt x="6478558" y="773769"/>
                </a:cubicBezTo>
                <a:lnTo>
                  <a:pt x="6439960" y="792606"/>
                </a:lnTo>
                <a:lnTo>
                  <a:pt x="0" y="792606"/>
                </a:lnTo>
                <a:close/>
              </a:path>
            </a:pathLst>
          </a:custGeom>
        </p:spPr>
      </p:pic>
      <p:sp>
        <p:nvSpPr>
          <p:cNvPr id="1027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339971" y="65100"/>
            <a:ext cx="8042031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E501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 dirty="0"/>
              <a:t>Click to edit Master title style</a:t>
            </a:r>
          </a:p>
        </p:txBody>
      </p:sp>
      <p:sp>
        <p:nvSpPr>
          <p:cNvPr id="1031" name="Rectangle 109"/>
          <p:cNvSpPr>
            <a:spLocks noGrp="1" noChangeArrowheads="1"/>
          </p:cNvSpPr>
          <p:nvPr>
            <p:ph type="body" idx="1"/>
          </p:nvPr>
        </p:nvSpPr>
        <p:spPr bwMode="auto">
          <a:xfrm>
            <a:off x="536455" y="1149000"/>
            <a:ext cx="8016997" cy="4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3F3E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18900000" algn="ctr" rotWithShape="0">
                    <a:srgbClr val="4B734F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0"/>
            <a:r>
              <a:rPr lang="en-US" altLang="ko-KR" dirty="0"/>
              <a:t>Second level, etc.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9CADA37-7BDD-4B7C-8BAC-B00D343C19E7}"/>
              </a:ext>
            </a:extLst>
          </p:cNvPr>
          <p:cNvCxnSpPr>
            <a:cxnSpLocks/>
          </p:cNvCxnSpPr>
          <p:nvPr userDrawn="1"/>
        </p:nvCxnSpPr>
        <p:spPr>
          <a:xfrm>
            <a:off x="0" y="789000"/>
            <a:ext cx="9144000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7591A48D-7862-4BD3-BDC0-4940E5CAC71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934" b="31683"/>
          <a:stretch/>
        </p:blipFill>
        <p:spPr>
          <a:xfrm>
            <a:off x="7452032" y="396649"/>
            <a:ext cx="1495572" cy="276754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617EA2C-9563-3A9C-CD52-0AE019419479}"/>
              </a:ext>
            </a:extLst>
          </p:cNvPr>
          <p:cNvSpPr/>
          <p:nvPr userDrawn="1"/>
        </p:nvSpPr>
        <p:spPr>
          <a:xfrm rot="10800000">
            <a:off x="695077" y="6262962"/>
            <a:ext cx="8448923" cy="46038"/>
          </a:xfrm>
          <a:prstGeom prst="rect">
            <a:avLst/>
          </a:prstGeom>
          <a:gradFill flip="none" rotWithShape="1">
            <a:gsLst>
              <a:gs pos="0">
                <a:srgbClr val="9A1F4E"/>
              </a:gs>
              <a:gs pos="25000">
                <a:srgbClr val="9A1F4E"/>
              </a:gs>
              <a:gs pos="75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BB15DAD-E0C6-A00C-DFBE-C16F6DB13731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952" y="6399033"/>
            <a:ext cx="1263900" cy="358297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C4BDD22-E678-EB87-D6D2-EB743F53AA76}"/>
              </a:ext>
            </a:extLst>
          </p:cNvPr>
          <p:cNvSpPr txBox="1">
            <a:spLocks/>
          </p:cNvSpPr>
          <p:nvPr userDrawn="1"/>
        </p:nvSpPr>
        <p:spPr>
          <a:xfrm>
            <a:off x="8077200" y="6459538"/>
            <a:ext cx="949569" cy="328612"/>
          </a:xfrm>
          <a:prstGeom prst="rect">
            <a:avLst/>
          </a:prstGeom>
        </p:spPr>
        <p:txBody>
          <a:bodyPr/>
          <a:lstStyle>
            <a:lvl1pPr algn="r">
              <a:defRPr sz="1100">
                <a:solidFill>
                  <a:schemeClr val="tx1">
                    <a:alpha val="50000"/>
                  </a:schemeClr>
                </a:solidFill>
                <a:latin typeface="Arial Black" pitchFamily="34" charset="0"/>
                <a:ea typeface="HY헤드라인M" pitchFamily="18" charset="-127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fld id="{90FC0BDF-B890-41DA-9838-AE8FE480B3D1}" type="slidenum">
              <a:rPr kumimoji="0" lang="ko-KR" altLang="en-US" sz="1200" b="0" smtClean="0">
                <a:solidFill>
                  <a:srgbClr val="002060"/>
                </a:solidFill>
                <a:latin typeface="+mn-ea"/>
                <a:ea typeface="+mn-ea"/>
              </a:rPr>
              <a:pPr fontAlgn="auto"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‹#›</a:t>
            </a:fld>
            <a:endParaRPr kumimoji="0" lang="en-US" altLang="ko-KR" sz="1200" b="0" dirty="0">
              <a:solidFill>
                <a:srgbClr val="002060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406628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6" r:id="rId1"/>
    <p:sldLayoutId id="2147483797" r:id="rId2"/>
    <p:sldLayoutId id="2147483798" r:id="rId3"/>
    <p:sldLayoutId id="2147483799" r:id="rId4"/>
    <p:sldLayoutId id="2147483800" r:id="rId5"/>
  </p:sldLayoutIdLst>
  <p:transition/>
  <p:hf hdr="0" ftr="0" dt="0"/>
  <p:txStyles>
    <p:titleStyle>
      <a:lvl1pPr algn="l" defTabSz="597892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Corbel" panose="020B0503020204020204" pitchFamily="34" charset="0"/>
          <a:ea typeface="+mj-ea"/>
          <a:cs typeface="+mj-cs"/>
        </a:defRPr>
      </a:lvl1pPr>
      <a:lvl2pPr algn="l" defTabSz="597892" rtl="0" eaLnBrk="0" fontAlgn="base" hangingPunct="0">
        <a:spcBef>
          <a:spcPct val="0"/>
        </a:spcBef>
        <a:spcAft>
          <a:spcPct val="0"/>
        </a:spcAft>
        <a:defRPr sz="2031" b="1">
          <a:solidFill>
            <a:schemeClr val="bg1"/>
          </a:solidFill>
          <a:latin typeface="Arial" charset="0"/>
        </a:defRPr>
      </a:lvl2pPr>
      <a:lvl3pPr algn="l" defTabSz="597892" rtl="0" eaLnBrk="0" fontAlgn="base" hangingPunct="0">
        <a:spcBef>
          <a:spcPct val="0"/>
        </a:spcBef>
        <a:spcAft>
          <a:spcPct val="0"/>
        </a:spcAft>
        <a:defRPr sz="2031" b="1">
          <a:solidFill>
            <a:schemeClr val="bg1"/>
          </a:solidFill>
          <a:latin typeface="Arial" charset="0"/>
        </a:defRPr>
      </a:lvl3pPr>
      <a:lvl4pPr algn="l" defTabSz="597892" rtl="0" eaLnBrk="0" fontAlgn="base" hangingPunct="0">
        <a:spcBef>
          <a:spcPct val="0"/>
        </a:spcBef>
        <a:spcAft>
          <a:spcPct val="0"/>
        </a:spcAft>
        <a:defRPr sz="2031" b="1">
          <a:solidFill>
            <a:schemeClr val="bg1"/>
          </a:solidFill>
          <a:latin typeface="Arial" charset="0"/>
        </a:defRPr>
      </a:lvl4pPr>
      <a:lvl5pPr algn="l" defTabSz="597892" rtl="0" eaLnBrk="0" fontAlgn="base" hangingPunct="0">
        <a:spcBef>
          <a:spcPct val="0"/>
        </a:spcBef>
        <a:spcAft>
          <a:spcPct val="0"/>
        </a:spcAft>
        <a:defRPr sz="2031" b="1">
          <a:solidFill>
            <a:schemeClr val="bg1"/>
          </a:solidFill>
          <a:latin typeface="Arial" charset="0"/>
        </a:defRPr>
      </a:lvl5pPr>
      <a:lvl6pPr marL="422041" algn="l" defTabSz="597892" rtl="0" fontAlgn="base">
        <a:spcBef>
          <a:spcPct val="0"/>
        </a:spcBef>
        <a:spcAft>
          <a:spcPct val="0"/>
        </a:spcAft>
        <a:defRPr sz="2031" b="1">
          <a:solidFill>
            <a:schemeClr val="bg1"/>
          </a:solidFill>
          <a:latin typeface="Arial" charset="0"/>
        </a:defRPr>
      </a:lvl6pPr>
      <a:lvl7pPr marL="844083" algn="l" defTabSz="597892" rtl="0" fontAlgn="base">
        <a:spcBef>
          <a:spcPct val="0"/>
        </a:spcBef>
        <a:spcAft>
          <a:spcPct val="0"/>
        </a:spcAft>
        <a:defRPr sz="2031" b="1">
          <a:solidFill>
            <a:schemeClr val="bg1"/>
          </a:solidFill>
          <a:latin typeface="Arial" charset="0"/>
        </a:defRPr>
      </a:lvl7pPr>
      <a:lvl8pPr marL="1266124" algn="l" defTabSz="597892" rtl="0" fontAlgn="base">
        <a:spcBef>
          <a:spcPct val="0"/>
        </a:spcBef>
        <a:spcAft>
          <a:spcPct val="0"/>
        </a:spcAft>
        <a:defRPr sz="2031" b="1">
          <a:solidFill>
            <a:schemeClr val="bg1"/>
          </a:solidFill>
          <a:latin typeface="Arial" charset="0"/>
        </a:defRPr>
      </a:lvl8pPr>
      <a:lvl9pPr marL="1688165" algn="l" defTabSz="597892" rtl="0" fontAlgn="base">
        <a:spcBef>
          <a:spcPct val="0"/>
        </a:spcBef>
        <a:spcAft>
          <a:spcPct val="0"/>
        </a:spcAft>
        <a:defRPr sz="2031" b="1">
          <a:solidFill>
            <a:schemeClr val="bg1"/>
          </a:solidFill>
          <a:latin typeface="Arial" charset="0"/>
        </a:defRPr>
      </a:lvl9pPr>
    </p:titleStyle>
    <p:bodyStyle>
      <a:lvl1pPr marL="241795" indent="-241795" algn="l" defTabSz="597892" rtl="0" eaLnBrk="0" fontAlgn="base" hangingPunct="0">
        <a:lnSpc>
          <a:spcPct val="150000"/>
        </a:lnSpc>
        <a:spcBef>
          <a:spcPct val="115000"/>
        </a:spcBef>
        <a:spcAft>
          <a:spcPct val="0"/>
        </a:spcAft>
        <a:buClr>
          <a:schemeClr val="tx2"/>
        </a:buClr>
        <a:buFont typeface="Wingdings" pitchFamily="2" charset="2"/>
        <a:buChar char="n"/>
        <a:defRPr sz="1600" b="1">
          <a:solidFill>
            <a:srgbClr val="000000"/>
          </a:solidFill>
          <a:latin typeface="Corbel" panose="020B0503020204020204" pitchFamily="34" charset="0"/>
          <a:ea typeface="+mn-ea"/>
          <a:cs typeface="+mn-cs"/>
        </a:defRPr>
      </a:lvl1pPr>
      <a:lvl2pPr marL="410318" indent="-167058" algn="l" defTabSz="597892" rtl="0" eaLnBrk="0" fontAlgn="base" hangingPunct="0">
        <a:lnSpc>
          <a:spcPct val="150000"/>
        </a:lnSpc>
        <a:spcBef>
          <a:spcPct val="5000"/>
        </a:spcBef>
        <a:spcAft>
          <a:spcPct val="0"/>
        </a:spcAft>
        <a:buClr>
          <a:schemeClr val="tx2"/>
        </a:buClr>
        <a:buFont typeface="맑은 고딕" panose="020B0503020000020004" pitchFamily="50" charset="-127"/>
        <a:buChar char="√"/>
        <a:defRPr sz="1400">
          <a:solidFill>
            <a:srgbClr val="000000"/>
          </a:solidFill>
          <a:latin typeface="Corbel" panose="020B0503020204020204" pitchFamily="34" charset="0"/>
        </a:defRPr>
      </a:lvl2pPr>
      <a:lvl3pPr marL="580307" indent="-168524" algn="l" defTabSz="597892" rtl="0" eaLnBrk="0" fontAlgn="base" hangingPunct="0">
        <a:lnSpc>
          <a:spcPct val="150000"/>
        </a:lnSpc>
        <a:spcBef>
          <a:spcPct val="8000"/>
        </a:spcBef>
        <a:spcAft>
          <a:spcPct val="0"/>
        </a:spcAft>
        <a:buClr>
          <a:schemeClr val="tx2"/>
        </a:buClr>
        <a:buFont typeface="Arial" panose="020B0604020202020204" pitchFamily="34" charset="0"/>
        <a:buChar char="•"/>
        <a:defRPr sz="1200">
          <a:solidFill>
            <a:srgbClr val="000000"/>
          </a:solidFill>
          <a:latin typeface="Corbel" panose="020B0503020204020204" pitchFamily="34" charset="0"/>
        </a:defRPr>
      </a:lvl3pPr>
      <a:lvl4pPr marL="748831" indent="-167058" algn="l" defTabSz="597892" rtl="0" eaLnBrk="0" fontAlgn="base" hangingPunct="0">
        <a:lnSpc>
          <a:spcPct val="150000"/>
        </a:lnSpc>
        <a:spcBef>
          <a:spcPct val="8000"/>
        </a:spcBef>
        <a:spcAft>
          <a:spcPct val="0"/>
        </a:spcAft>
        <a:buClr>
          <a:schemeClr val="tx2"/>
        </a:buClr>
        <a:buFont typeface="Arial" pitchFamily="34" charset="0"/>
        <a:buChar char="-"/>
        <a:defRPr sz="1200">
          <a:solidFill>
            <a:srgbClr val="000000"/>
          </a:solidFill>
          <a:latin typeface="Corbel" panose="020B0503020204020204" pitchFamily="34" charset="0"/>
        </a:defRPr>
      </a:lvl4pPr>
      <a:lvl5pPr marL="917354" indent="-167058" algn="l" defTabSz="597892" rtl="0" eaLnBrk="0" fontAlgn="base" hangingPunct="0">
        <a:lnSpc>
          <a:spcPct val="150000"/>
        </a:lnSpc>
        <a:spcBef>
          <a:spcPct val="8000"/>
        </a:spcBef>
        <a:spcAft>
          <a:spcPct val="0"/>
        </a:spcAft>
        <a:buClr>
          <a:srgbClr val="F37121"/>
        </a:buClr>
        <a:buFont typeface="Wingdings" pitchFamily="2" charset="2"/>
        <a:buChar char="§"/>
        <a:defRPr sz="1292">
          <a:solidFill>
            <a:srgbClr val="000000"/>
          </a:solidFill>
          <a:latin typeface="Corbel" panose="020B0503020204020204" pitchFamily="34" charset="0"/>
        </a:defRPr>
      </a:lvl5pPr>
      <a:lvl6pPr marL="1339395" indent="-167058" algn="l" defTabSz="597892" rtl="0" fontAlgn="base">
        <a:lnSpc>
          <a:spcPct val="108000"/>
        </a:lnSpc>
        <a:spcBef>
          <a:spcPct val="8000"/>
        </a:spcBef>
        <a:spcAft>
          <a:spcPct val="0"/>
        </a:spcAft>
        <a:buClr>
          <a:srgbClr val="F37121"/>
        </a:buClr>
        <a:buFont typeface="Wingdings" pitchFamily="2" charset="2"/>
        <a:buChar char="§"/>
        <a:defRPr sz="1292">
          <a:solidFill>
            <a:srgbClr val="000000"/>
          </a:solidFill>
          <a:latin typeface="+mn-lt"/>
        </a:defRPr>
      </a:lvl6pPr>
      <a:lvl7pPr marL="1761436" indent="-167058" algn="l" defTabSz="597892" rtl="0" fontAlgn="base">
        <a:lnSpc>
          <a:spcPct val="108000"/>
        </a:lnSpc>
        <a:spcBef>
          <a:spcPct val="8000"/>
        </a:spcBef>
        <a:spcAft>
          <a:spcPct val="0"/>
        </a:spcAft>
        <a:buClr>
          <a:srgbClr val="F37121"/>
        </a:buClr>
        <a:buFont typeface="Wingdings" pitchFamily="2" charset="2"/>
        <a:buChar char="§"/>
        <a:defRPr sz="1292">
          <a:solidFill>
            <a:srgbClr val="000000"/>
          </a:solidFill>
          <a:latin typeface="+mn-lt"/>
        </a:defRPr>
      </a:lvl7pPr>
      <a:lvl8pPr marL="2183478" indent="-167058" algn="l" defTabSz="597892" rtl="0" fontAlgn="base">
        <a:lnSpc>
          <a:spcPct val="108000"/>
        </a:lnSpc>
        <a:spcBef>
          <a:spcPct val="8000"/>
        </a:spcBef>
        <a:spcAft>
          <a:spcPct val="0"/>
        </a:spcAft>
        <a:buClr>
          <a:srgbClr val="F37121"/>
        </a:buClr>
        <a:buFont typeface="Wingdings" pitchFamily="2" charset="2"/>
        <a:buChar char="§"/>
        <a:defRPr sz="1292">
          <a:solidFill>
            <a:srgbClr val="000000"/>
          </a:solidFill>
          <a:latin typeface="+mn-lt"/>
        </a:defRPr>
      </a:lvl8pPr>
      <a:lvl9pPr marL="2605519" indent="-167058" algn="l" defTabSz="597892" rtl="0" fontAlgn="base">
        <a:lnSpc>
          <a:spcPct val="108000"/>
        </a:lnSpc>
        <a:spcBef>
          <a:spcPct val="8000"/>
        </a:spcBef>
        <a:spcAft>
          <a:spcPct val="0"/>
        </a:spcAft>
        <a:buClr>
          <a:srgbClr val="F37121"/>
        </a:buClr>
        <a:buFont typeface="Wingdings" pitchFamily="2" charset="2"/>
        <a:buChar char="§"/>
        <a:defRPr sz="1292">
          <a:solidFill>
            <a:srgbClr val="000000"/>
          </a:solidFill>
          <a:latin typeface="+mn-lt"/>
        </a:defRPr>
      </a:lvl9pPr>
    </p:bodyStyle>
    <p:otherStyle>
      <a:defPPr>
        <a:defRPr lang="ko-KR"/>
      </a:defPPr>
      <a:lvl1pPr marL="0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1pPr>
      <a:lvl2pPr marL="422041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2pPr>
      <a:lvl3pPr marL="844083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3pPr>
      <a:lvl4pPr marL="1266124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4pPr>
      <a:lvl5pPr marL="1688165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5pPr>
      <a:lvl6pPr marL="2110207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6pPr>
      <a:lvl7pPr marL="2532248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7pPr>
      <a:lvl8pPr marL="2954289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8pPr>
      <a:lvl9pPr marL="3376331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9951C254-D3FE-4F55-B884-40C49A86022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934" b="31683"/>
          <a:stretch/>
        </p:blipFill>
        <p:spPr>
          <a:xfrm>
            <a:off x="7452032" y="6399033"/>
            <a:ext cx="1444806" cy="2673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A742296-B25A-27A7-7E69-7939DB0BA19F}"/>
              </a:ext>
            </a:extLst>
          </p:cNvPr>
          <p:cNvSpPr txBox="1"/>
          <p:nvPr/>
        </p:nvSpPr>
        <p:spPr>
          <a:xfrm>
            <a:off x="1016960" y="2193435"/>
            <a:ext cx="7110079" cy="8755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8100" marR="0" indent="0" algn="ctr" fontAlgn="base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44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프로젝트</a:t>
            </a:r>
            <a:r>
              <a:rPr lang="en-US" altLang="ko-KR" sz="44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 #2 </a:t>
            </a:r>
            <a:r>
              <a:rPr lang="ko-KR" altLang="en-US" sz="44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발표평가</a:t>
            </a:r>
            <a:endParaRPr lang="en-US" altLang="ko-KR" sz="4400" b="1" dirty="0">
              <a:solidFill>
                <a:srgbClr val="00206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7DA4912B-7505-A2FB-FBB8-4DF4D2A233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21963" y="4878004"/>
            <a:ext cx="6300072" cy="7938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>
            <a:lvl1pPr marL="0" indent="0" algn="l" defTabSz="647700" rtl="0" eaLnBrk="0" fontAlgn="base" hangingPunct="0">
              <a:lnSpc>
                <a:spcPct val="100000"/>
              </a:lnSpc>
              <a:spcBef>
                <a:spcPct val="25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None/>
              <a:defRPr sz="1600" b="1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44500" indent="-180975" algn="l" defTabSz="647700" rtl="0" eaLnBrk="0" fontAlgn="base" hangingPunct="0">
              <a:lnSpc>
                <a:spcPct val="105000"/>
              </a:lnSpc>
              <a:spcBef>
                <a:spcPct val="5000"/>
              </a:spcBef>
              <a:spcAft>
                <a:spcPct val="0"/>
              </a:spcAft>
              <a:buClr>
                <a:srgbClr val="F37121"/>
              </a:buClr>
              <a:buFont typeface="Arial Unicode MS" pitchFamily="50" charset="-127"/>
              <a:buChar char="–"/>
              <a:defRPr sz="1400">
                <a:solidFill>
                  <a:srgbClr val="000000"/>
                </a:solidFill>
                <a:latin typeface="+mn-lt"/>
              </a:defRPr>
            </a:lvl2pPr>
            <a:lvl3pPr marL="628650" indent="-182563" algn="l" defTabSz="647700" rtl="0" eaLnBrk="0" fontAlgn="base" hangingPunct="0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400">
                <a:solidFill>
                  <a:srgbClr val="000000"/>
                </a:solidFill>
                <a:latin typeface="+mn-lt"/>
              </a:defRPr>
            </a:lvl3pPr>
            <a:lvl4pPr marL="811213" indent="-180975" algn="l" defTabSz="647700" rtl="0" eaLnBrk="0" fontAlgn="base" hangingPunct="0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Arial" pitchFamily="34" charset="0"/>
              <a:buChar char="-"/>
              <a:defRPr sz="1400">
                <a:solidFill>
                  <a:srgbClr val="000000"/>
                </a:solidFill>
                <a:latin typeface="+mn-lt"/>
              </a:defRPr>
            </a:lvl4pPr>
            <a:lvl5pPr marL="993775" indent="-180975" algn="l" defTabSz="647700" rtl="0" eaLnBrk="0" fontAlgn="base" hangingPunct="0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400">
                <a:solidFill>
                  <a:srgbClr val="000000"/>
                </a:solidFill>
                <a:latin typeface="+mn-lt"/>
              </a:defRPr>
            </a:lvl5pPr>
            <a:lvl6pPr marL="1450975" indent="-180975" algn="l" defTabSz="647700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400">
                <a:solidFill>
                  <a:srgbClr val="000000"/>
                </a:solidFill>
                <a:latin typeface="+mn-lt"/>
              </a:defRPr>
            </a:lvl6pPr>
            <a:lvl7pPr marL="1908175" indent="-180975" algn="l" defTabSz="647700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400">
                <a:solidFill>
                  <a:srgbClr val="000000"/>
                </a:solidFill>
                <a:latin typeface="+mn-lt"/>
              </a:defRPr>
            </a:lvl7pPr>
            <a:lvl8pPr marL="2365375" indent="-180975" algn="l" defTabSz="647700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400">
                <a:solidFill>
                  <a:srgbClr val="000000"/>
                </a:solidFill>
                <a:latin typeface="+mn-lt"/>
              </a:defRPr>
            </a:lvl8pPr>
            <a:lvl9pPr marL="2822575" indent="-180975" algn="l" defTabSz="647700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algn="ctr" eaLnBrk="1" hangingPunct="1"/>
            <a:r>
              <a:rPr lang="en-US" altLang="ko-KR" b="0" dirty="0">
                <a:solidFill>
                  <a:srgbClr val="002060"/>
                </a:solidFill>
                <a:latin typeface="맑은 고딕" pitchFamily="50" charset="-127"/>
                <a:ea typeface="맑은 고딕" pitchFamily="50" charset="-127"/>
              </a:rPr>
              <a:t>[8</a:t>
            </a:r>
            <a:r>
              <a:rPr lang="ko-KR" altLang="en-US" b="0" dirty="0">
                <a:solidFill>
                  <a:srgbClr val="002060"/>
                </a:solidFill>
                <a:latin typeface="맑은 고딕" pitchFamily="50" charset="-127"/>
                <a:ea typeface="맑은 고딕" pitchFamily="50" charset="-127"/>
              </a:rPr>
              <a:t>조</a:t>
            </a:r>
            <a:r>
              <a:rPr lang="en-US" altLang="ko-KR" b="0" dirty="0">
                <a:solidFill>
                  <a:srgbClr val="002060"/>
                </a:solidFill>
                <a:latin typeface="맑은 고딕" pitchFamily="50" charset="-127"/>
                <a:ea typeface="맑은 고딕" pitchFamily="50" charset="-127"/>
              </a:rPr>
              <a:t>] </a:t>
            </a:r>
            <a:r>
              <a:rPr lang="ko-KR" altLang="en-US" b="0" dirty="0" err="1">
                <a:solidFill>
                  <a:srgbClr val="002060"/>
                </a:solidFill>
                <a:latin typeface="맑은 고딕" pitchFamily="50" charset="-127"/>
                <a:ea typeface="맑은 고딕" pitchFamily="50" charset="-127"/>
              </a:rPr>
              <a:t>박길순</a:t>
            </a:r>
            <a:r>
              <a:rPr lang="en-US" altLang="ko-KR" b="0" dirty="0">
                <a:solidFill>
                  <a:srgbClr val="002060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b="0" dirty="0">
                <a:solidFill>
                  <a:srgbClr val="002060"/>
                </a:solidFill>
                <a:latin typeface="맑은 고딕" pitchFamily="50" charset="-127"/>
                <a:ea typeface="맑은 고딕" pitchFamily="50" charset="-127"/>
              </a:rPr>
              <a:t>팀장</a:t>
            </a:r>
            <a:r>
              <a:rPr lang="en-US" altLang="ko-KR" b="0" dirty="0">
                <a:solidFill>
                  <a:srgbClr val="002060"/>
                </a:solidFill>
                <a:latin typeface="맑은 고딕" pitchFamily="50" charset="-127"/>
                <a:ea typeface="맑은 고딕" pitchFamily="50" charset="-127"/>
              </a:rPr>
              <a:t>), </a:t>
            </a:r>
            <a:r>
              <a:rPr lang="ko-KR" altLang="en-US" b="0" dirty="0">
                <a:solidFill>
                  <a:srgbClr val="002060"/>
                </a:solidFill>
                <a:latin typeface="맑은 고딕" pitchFamily="50" charset="-127"/>
                <a:ea typeface="맑은 고딕" pitchFamily="50" charset="-127"/>
              </a:rPr>
              <a:t>정용석</a:t>
            </a:r>
            <a:endParaRPr lang="en-US" altLang="ko-KR" b="0" dirty="0">
              <a:solidFill>
                <a:srgbClr val="002060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 eaLnBrk="1" hangingPunct="1"/>
            <a:r>
              <a:rPr lang="en-US" altLang="ko-KR" b="0" dirty="0">
                <a:solidFill>
                  <a:srgbClr val="002060"/>
                </a:solidFill>
                <a:latin typeface="맑은 고딕" pitchFamily="50" charset="-127"/>
                <a:ea typeface="맑은 고딕" pitchFamily="50" charset="-127"/>
              </a:rPr>
              <a:t>Kilsoon.park@nucaremed.com, solucionemos@cbnu.ac.kr</a:t>
            </a:r>
          </a:p>
          <a:p>
            <a:pPr algn="ctr" eaLnBrk="1" hangingPunct="1"/>
            <a:r>
              <a:rPr lang="ko-KR" altLang="en-US" b="0" dirty="0">
                <a:solidFill>
                  <a:srgbClr val="002060"/>
                </a:solidFill>
                <a:latin typeface="맑은 고딕" pitchFamily="50" charset="-127"/>
                <a:ea typeface="맑은 고딕" pitchFamily="50" charset="-127"/>
              </a:rPr>
              <a:t>충</a:t>
            </a:r>
            <a:r>
              <a:rPr lang="ko-KR" altLang="en-US" b="0" dirty="0">
                <a:solidFill>
                  <a:srgbClr val="002060"/>
                </a:solidFill>
                <a:latin typeface="맑은 고딕" pitchFamily="50" charset="-127"/>
              </a:rPr>
              <a:t>북대학교 산업인공지능연구센터</a:t>
            </a:r>
            <a:endParaRPr lang="en-US" altLang="ko-KR" b="0" dirty="0">
              <a:solidFill>
                <a:srgbClr val="002060"/>
              </a:solidFill>
              <a:latin typeface="맑은 고딕" pitchFamily="50" charset="-127"/>
            </a:endParaRPr>
          </a:p>
          <a:p>
            <a:pPr algn="ctr" eaLnBrk="1" hangingPunct="1"/>
            <a:endParaRPr lang="en-GB" altLang="ko-KR" b="0" dirty="0">
              <a:solidFill>
                <a:srgbClr val="00206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D12AAC-3E69-1D46-503B-5B89E4C8F6DA}"/>
              </a:ext>
            </a:extLst>
          </p:cNvPr>
          <p:cNvSpPr txBox="1"/>
          <p:nvPr/>
        </p:nvSpPr>
        <p:spPr>
          <a:xfrm>
            <a:off x="656956" y="3068996"/>
            <a:ext cx="7830088" cy="9996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8100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&lt;</a:t>
            </a:r>
            <a:r>
              <a:rPr lang="ko-KR" altLang="en-US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식품 제조 현장의 </a:t>
            </a:r>
            <a:r>
              <a:rPr lang="en-US" altLang="ko-KR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CCTV </a:t>
            </a:r>
            <a:r>
              <a:rPr lang="ko-KR" altLang="en-US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기반 실시간 위생복</a:t>
            </a:r>
            <a:r>
              <a:rPr lang="en-US" altLang="ko-KR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/</a:t>
            </a:r>
            <a:r>
              <a:rPr lang="ko-KR" altLang="en-US" dirty="0" err="1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위생모</a:t>
            </a:r>
            <a:r>
              <a:rPr lang="ko-KR" altLang="en-US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감지를 위한 객체 탐지 모델 성능 비교 분석</a:t>
            </a:r>
            <a:r>
              <a:rPr lang="en-US" altLang="ko-KR" sz="2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&gt;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C571C43D-1094-CBC8-93A7-E64A401C7D9C}"/>
              </a:ext>
            </a:extLst>
          </p:cNvPr>
          <p:cNvSpPr/>
          <p:nvPr/>
        </p:nvSpPr>
        <p:spPr bwMode="auto">
          <a:xfrm>
            <a:off x="115260" y="102298"/>
            <a:ext cx="2678427" cy="270003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2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+mn-ea"/>
              </a:rPr>
              <a:t>지능화캡스톤프로젝트</a:t>
            </a:r>
            <a:r>
              <a:rPr kumimoji="0" lang="ko-KR" altLang="en-US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ea"/>
              </a:rPr>
              <a:t> </a:t>
            </a: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ea"/>
              </a:rPr>
              <a:t>#</a:t>
            </a:r>
            <a:r>
              <a:rPr lang="en-US" altLang="ko-KR" sz="1200" b="1" dirty="0">
                <a:solidFill>
                  <a:schemeClr val="bg1"/>
                </a:solidFill>
                <a:latin typeface="+mn-ea"/>
              </a:rPr>
              <a:t>2 </a:t>
            </a:r>
            <a:r>
              <a:rPr kumimoji="0" lang="ko-KR" altLang="en-US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ea"/>
              </a:rPr>
              <a:t>발표평가</a:t>
            </a: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B4B9F7-FBF3-9199-0DFF-5222C7D4DB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D48B39-3CAC-BEE0-14EF-B55E0D45F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</a:t>
            </a:r>
            <a:r>
              <a:rPr lang="en-US" altLang="ko-KR" dirty="0"/>
              <a:t>#1 </a:t>
            </a:r>
            <a:r>
              <a:rPr lang="ko-KR" altLang="en-US" dirty="0"/>
              <a:t>개요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FE20DC58-6E9F-1302-CC1F-1B4F261DD5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0012" y="958748"/>
            <a:ext cx="8312034" cy="267784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241795" indent="-241795" algn="l" defTabSz="597892" rtl="0" eaLnBrk="0" fontAlgn="base" hangingPunct="0">
              <a:lnSpc>
                <a:spcPct val="150000"/>
              </a:lnSpc>
              <a:spcBef>
                <a:spcPct val="115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n"/>
              <a:defRPr sz="1600" b="1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  <a:cs typeface="+mn-cs"/>
              </a:defRPr>
            </a:lvl1pPr>
            <a:lvl2pPr marL="410318" indent="-167058" algn="l" defTabSz="597892" rtl="0" eaLnBrk="0" fontAlgn="base" hangingPunct="0">
              <a:lnSpc>
                <a:spcPct val="150000"/>
              </a:lnSpc>
              <a:spcBef>
                <a:spcPct val="5000"/>
              </a:spcBef>
              <a:spcAft>
                <a:spcPct val="0"/>
              </a:spcAft>
              <a:buClr>
                <a:schemeClr val="tx2"/>
              </a:buClr>
              <a:buFont typeface="맑은 고딕" panose="020B0503020000020004" pitchFamily="50" charset="-127"/>
              <a:buChar char="√"/>
              <a:defRPr sz="14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2pPr>
            <a:lvl3pPr marL="580307" indent="-168524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3pPr>
            <a:lvl4pPr marL="748831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itchFamily="34" charset="0"/>
              <a:buChar char="-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4pPr>
            <a:lvl5pPr marL="917354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1339395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6pPr>
            <a:lvl7pPr marL="1761436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7pPr>
            <a:lvl8pPr marL="2183478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8pPr>
            <a:lvl9pPr marL="2605519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9pPr>
          </a:lstStyle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ko-KR" altLang="en-US" sz="1800" kern="0" dirty="0">
                <a:solidFill>
                  <a:schemeClr val="accent1">
                    <a:lumMod val="7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프로젝트 배경</a:t>
            </a:r>
            <a:r>
              <a:rPr lang="en-US" altLang="ko-KR" sz="1800" kern="0" dirty="0">
                <a:solidFill>
                  <a:schemeClr val="accent1">
                    <a:lumMod val="7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1800" kern="0" dirty="0">
                <a:solidFill>
                  <a:schemeClr val="accent1">
                    <a:lumMod val="7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및 필요성</a:t>
            </a:r>
            <a:endParaRPr lang="en-US" altLang="ko-KR" sz="1800" kern="0" dirty="0">
              <a:solidFill>
                <a:schemeClr val="accent1">
                  <a:lumMod val="7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marL="586160" lvl="1" indent="-342900">
              <a:lnSpc>
                <a:spcPct val="100000"/>
              </a:lnSpc>
              <a:spcBef>
                <a:spcPts val="600"/>
              </a:spcBef>
              <a:buFont typeface="+mj-lt"/>
              <a:buAutoNum type="arabicParenR" startAt="2"/>
            </a:pPr>
            <a:r>
              <a:rPr lang="ko-KR" altLang="en-US" sz="1600" kern="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프로젝트 필요성</a:t>
            </a:r>
            <a:endParaRPr lang="en-US" altLang="ko-KR" sz="400" b="1" kern="100" dirty="0">
              <a:effectLst/>
              <a:latin typeface="Noto Sans KR" panose="020B0200000000000000" pitchFamily="50" charset="-127"/>
              <a:ea typeface="Noto Sans KR" panose="020B0200000000000000" pitchFamily="50" charset="-127"/>
              <a:cs typeface="Times New Roman" panose="02020603050405020304" pitchFamily="18" charset="0"/>
            </a:endParaRPr>
          </a:p>
          <a:p>
            <a:r>
              <a:rPr lang="ko-KR" altLang="en-US" sz="11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국내 식품 제조업체의 대부분은 종업원 </a:t>
            </a:r>
            <a:r>
              <a:rPr lang="en-US" altLang="ko-KR" sz="11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50</a:t>
            </a:r>
            <a:r>
              <a:rPr lang="ko-KR" altLang="en-US" sz="11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인 미만의 소규모 중소기업으로 구성되어 있으며</a:t>
            </a:r>
            <a:r>
              <a:rPr lang="en-US" altLang="ko-KR" sz="11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11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이들 사업장 또한 </a:t>
            </a:r>
            <a:r>
              <a:rPr lang="en-US" altLang="ko-KR" sz="11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HACCP </a:t>
            </a:r>
            <a:r>
              <a:rPr lang="ko-KR" altLang="en-US" sz="11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의무 인증 대상에 포함되어 있음에도 불구하고 전문 위생관리 인력 확보 및 실시간 점검 시스템 구축에는 어려움을 겪고 있다</a:t>
            </a:r>
            <a:r>
              <a:rPr lang="en-US" altLang="ko-KR" sz="11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</a:p>
          <a:p>
            <a:r>
              <a:rPr lang="ko-KR" altLang="en-US" sz="11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특히 </a:t>
            </a:r>
            <a:r>
              <a:rPr lang="en-US" altLang="ko-KR" sz="11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2024</a:t>
            </a:r>
            <a:r>
              <a:rPr lang="ko-KR" altLang="en-US" sz="11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년 기준</a:t>
            </a:r>
            <a:r>
              <a:rPr lang="en-US" altLang="ko-KR" sz="11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HACCP </a:t>
            </a:r>
            <a:r>
              <a:rPr lang="ko-KR" altLang="en-US" sz="11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인증 소규모 업체는 총 </a:t>
            </a:r>
            <a:r>
              <a:rPr lang="en-US" altLang="ko-KR" sz="11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16,414</a:t>
            </a:r>
            <a:r>
              <a:rPr lang="ko-KR" altLang="en-US" sz="11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개소로 </a:t>
            </a:r>
            <a:r>
              <a:rPr lang="en-US" altLang="ko-KR" sz="11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5</a:t>
            </a:r>
            <a:r>
              <a:rPr lang="ko-KR" altLang="en-US" sz="11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년간 </a:t>
            </a:r>
            <a:r>
              <a:rPr lang="en-US" altLang="ko-KR" sz="11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80% </a:t>
            </a:r>
            <a:r>
              <a:rPr lang="ko-KR" altLang="en-US" sz="11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이상 증가했으나</a:t>
            </a:r>
            <a:r>
              <a:rPr lang="en-US" altLang="ko-KR" sz="11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 </a:t>
            </a:r>
            <a:r>
              <a:rPr lang="ko-KR" altLang="en-US" sz="11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이를 관리하는 전문 사후관리 인력은 전국 합산 </a:t>
            </a:r>
            <a:r>
              <a:rPr lang="en-US" altLang="ko-KR" sz="11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54</a:t>
            </a:r>
            <a:r>
              <a:rPr lang="ko-KR" altLang="en-US" sz="11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명</a:t>
            </a:r>
            <a:r>
              <a:rPr lang="en-US" altLang="ko-KR" sz="11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ko-KR" altLang="en-US" sz="11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언론 보도 기준</a:t>
            </a:r>
            <a:r>
              <a:rPr lang="en-US" altLang="ko-KR" sz="11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)</a:t>
            </a:r>
            <a:r>
              <a:rPr lang="ko-KR" altLang="en-US" sz="11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에 불과하여 수기 기반의 실사 점검 체계는 구조적으로 불가능한 상태에 이르렀다</a:t>
            </a:r>
            <a:r>
              <a:rPr lang="en-US" altLang="ko-KR" sz="11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</a:p>
          <a:p>
            <a:r>
              <a:rPr lang="ko-KR" altLang="en-US" sz="11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이러한 배경에서 정부는 </a:t>
            </a:r>
            <a:r>
              <a:rPr lang="ko-KR" altLang="en-US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‘</a:t>
            </a: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Smart HACCP’ </a:t>
            </a:r>
            <a:r>
              <a:rPr lang="ko-KR" altLang="en-US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기반의 디지털 위생관리 시스템 도입을 유도</a:t>
            </a:r>
            <a:r>
              <a:rPr lang="ko-KR" altLang="en-US" sz="11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하고 있으나</a:t>
            </a:r>
            <a:r>
              <a:rPr lang="en-US" altLang="ko-KR" sz="11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 </a:t>
            </a:r>
            <a:r>
              <a:rPr lang="ko-KR" altLang="en-US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중소기업은 인프라</a:t>
            </a: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·</a:t>
            </a:r>
            <a:r>
              <a:rPr lang="ko-KR" altLang="en-US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전문인력</a:t>
            </a: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·</a:t>
            </a:r>
            <a:r>
              <a:rPr lang="ko-KR" altLang="en-US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비용 등의 이유로 실질적 도입이 매우 제한적인 상황</a:t>
            </a:r>
            <a:r>
              <a:rPr lang="ko-KR" altLang="en-US" sz="11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이다</a:t>
            </a:r>
            <a:r>
              <a:rPr lang="en-US" altLang="ko-KR" sz="11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</a:p>
        </p:txBody>
      </p:sp>
      <p:pic>
        <p:nvPicPr>
          <p:cNvPr id="5124" name="Picture 4" descr="스마트해썹 인증 식품업체 200개소 넘어서 &lt; 경제 &lt; 데이터뉴스 &lt; 기사본문 - 데이터솜">
            <a:extLst>
              <a:ext uri="{FF2B5EF4-FFF2-40B4-BE49-F238E27FC236}">
                <a16:creationId xmlns:a16="http://schemas.microsoft.com/office/drawing/2014/main" id="{1570268A-9C71-ED7C-57BB-75D4AF27AF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955" y="3889195"/>
            <a:ext cx="2984077" cy="2098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ACCP, 전문인력 부족으로 유지 관리 어려워&quot; - 푸드아이콘-FOODICON">
            <a:extLst>
              <a:ext uri="{FF2B5EF4-FFF2-40B4-BE49-F238E27FC236}">
                <a16:creationId xmlns:a16="http://schemas.microsoft.com/office/drawing/2014/main" id="{D66692F1-2F84-369F-1D5E-F0ADE1BCED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2001" y="3891909"/>
            <a:ext cx="3810038" cy="2044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1721807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E9D419-3E33-B391-A8D3-6D27F950D5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D6DE25-346E-9B07-0657-6FF7E5DF5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</a:t>
            </a:r>
            <a:r>
              <a:rPr lang="en-US" altLang="ko-KR" dirty="0"/>
              <a:t>#1 </a:t>
            </a:r>
            <a:r>
              <a:rPr lang="ko-KR" altLang="en-US" dirty="0"/>
              <a:t>개요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EDE1EA4-291D-C56C-441F-4A073C22FD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0012" y="962016"/>
            <a:ext cx="8312034" cy="63040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3F3E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18900000" algn="ctr" rotWithShape="0">
                    <a:srgbClr val="4B734F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241795" indent="-241795" algn="l" defTabSz="597892" rtl="0" eaLnBrk="0" fontAlgn="base" hangingPunct="0">
              <a:lnSpc>
                <a:spcPct val="150000"/>
              </a:lnSpc>
              <a:spcBef>
                <a:spcPct val="115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n"/>
              <a:defRPr sz="1600" b="1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  <a:cs typeface="+mn-cs"/>
              </a:defRPr>
            </a:lvl1pPr>
            <a:lvl2pPr marL="410318" indent="-167058" algn="l" defTabSz="597892" rtl="0" eaLnBrk="0" fontAlgn="base" hangingPunct="0">
              <a:lnSpc>
                <a:spcPct val="150000"/>
              </a:lnSpc>
              <a:spcBef>
                <a:spcPct val="5000"/>
              </a:spcBef>
              <a:spcAft>
                <a:spcPct val="0"/>
              </a:spcAft>
              <a:buClr>
                <a:schemeClr val="tx2"/>
              </a:buClr>
              <a:buFont typeface="맑은 고딕" panose="020B0503020000020004" pitchFamily="50" charset="-127"/>
              <a:buChar char="√"/>
              <a:defRPr sz="14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2pPr>
            <a:lvl3pPr marL="580307" indent="-168524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3pPr>
            <a:lvl4pPr marL="748831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itchFamily="34" charset="0"/>
              <a:buChar char="-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4pPr>
            <a:lvl5pPr marL="917354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1339395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6pPr>
            <a:lvl7pPr marL="1761436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7pPr>
            <a:lvl8pPr marL="2183478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8pPr>
            <a:lvl9pPr marL="2605519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9pPr>
          </a:lstStyle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ko-KR" altLang="en-US" sz="1800" kern="0" dirty="0">
                <a:solidFill>
                  <a:schemeClr val="accent1">
                    <a:lumMod val="7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프로젝트 배경</a:t>
            </a:r>
            <a:r>
              <a:rPr lang="en-US" altLang="ko-KR" sz="1800" kern="0" dirty="0">
                <a:solidFill>
                  <a:schemeClr val="accent1">
                    <a:lumMod val="7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1800" kern="0" dirty="0">
                <a:solidFill>
                  <a:schemeClr val="accent1">
                    <a:lumMod val="7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및 필요성</a:t>
            </a:r>
            <a:endParaRPr lang="en-US" altLang="ko-KR" sz="1800" kern="0" dirty="0">
              <a:solidFill>
                <a:schemeClr val="accent1">
                  <a:lumMod val="7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marL="586160" lvl="1" indent="-342900">
              <a:lnSpc>
                <a:spcPct val="100000"/>
              </a:lnSpc>
              <a:spcBef>
                <a:spcPts val="600"/>
              </a:spcBef>
              <a:buFont typeface="+mj-lt"/>
              <a:buAutoNum type="arabicParenR"/>
            </a:pPr>
            <a:r>
              <a:rPr lang="ko-KR" altLang="en-US" sz="1600" kern="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프로젝트 배경</a:t>
            </a:r>
            <a:endParaRPr lang="en-US" altLang="ko-KR" sz="1600" kern="0" dirty="0">
              <a:solidFill>
                <a:schemeClr val="tx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>
              <a:lnSpc>
                <a:spcPct val="100000"/>
              </a:lnSpc>
              <a:buNone/>
            </a:pPr>
            <a:r>
              <a:rPr lang="en-US" altLang="ko-KR" sz="9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	</a:t>
            </a:r>
            <a:r>
              <a:rPr lang="ko-KR" altLang="en-US" sz="11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최근 식품의약품안전처는 </a:t>
            </a:r>
            <a:r>
              <a:rPr lang="en-US" altLang="ko-KR" sz="11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HACCP </a:t>
            </a:r>
            <a:r>
              <a:rPr lang="ko-KR" altLang="en-US" sz="11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의무적용 대상을 지속적으로 확대하고 있으며</a:t>
            </a:r>
            <a:r>
              <a:rPr lang="en-US" altLang="ko-KR" sz="11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2024</a:t>
            </a:r>
            <a:r>
              <a:rPr lang="ko-KR" altLang="en-US" sz="11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년 기준 국내 가공식품 생산량의 </a:t>
            </a:r>
            <a:r>
              <a:rPr lang="en-US" altLang="ko-KR" sz="11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91.2%, </a:t>
            </a:r>
            <a:r>
              <a:rPr lang="ko-KR" altLang="en-US" sz="11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축산물 가공품 생산량의 </a:t>
            </a:r>
            <a:r>
              <a:rPr lang="en-US" altLang="ko-KR" sz="11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92.3%</a:t>
            </a:r>
            <a:r>
              <a:rPr lang="ko-KR" altLang="en-US" sz="11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가 </a:t>
            </a:r>
            <a:r>
              <a:rPr lang="en-US" altLang="ko-KR" sz="11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HACCP </a:t>
            </a:r>
            <a:r>
              <a:rPr lang="ko-KR" altLang="en-US" sz="11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인증을 받은 제품으로 집계되었다 </a:t>
            </a:r>
            <a:r>
              <a:rPr lang="en-US" altLang="ko-KR" sz="11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[8]. </a:t>
            </a:r>
            <a:r>
              <a:rPr lang="ko-KR" altLang="en-US" sz="11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그러나 전체 인증업체 </a:t>
            </a:r>
            <a:r>
              <a:rPr lang="en-US" altLang="ko-KR" sz="11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28,233</a:t>
            </a:r>
            <a:r>
              <a:rPr lang="ko-KR" altLang="en-US" sz="11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개소 중 소규모 업체는 약 </a:t>
            </a:r>
            <a:r>
              <a:rPr lang="en-US" altLang="ko-KR" sz="11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58.1%(16,414</a:t>
            </a:r>
            <a:r>
              <a:rPr lang="ko-KR" altLang="en-US" sz="11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개소</a:t>
            </a:r>
            <a:r>
              <a:rPr lang="en-US" altLang="ko-KR" sz="11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)</a:t>
            </a:r>
            <a:r>
              <a:rPr lang="ko-KR" altLang="en-US" sz="11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로 절반 이상을 차지하고 있으며</a:t>
            </a:r>
            <a:r>
              <a:rPr lang="en-US" altLang="ko-KR" sz="11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11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이들 다수는 디지털 위생관리 역량이 부족한 상황이다</a:t>
            </a:r>
            <a:r>
              <a:rPr lang="en-US" altLang="ko-KR" sz="11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. </a:t>
            </a:r>
            <a:r>
              <a:rPr lang="ko-KR" altLang="en-US" sz="11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특히 중소 식품 제조업체에서는 작업자의 위생복</a:t>
            </a:r>
            <a:r>
              <a:rPr lang="en-US" altLang="ko-KR" sz="11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(gown) </a:t>
            </a:r>
            <a:r>
              <a:rPr lang="ko-KR" altLang="en-US" sz="11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및 </a:t>
            </a:r>
            <a:r>
              <a:rPr lang="ko-KR" altLang="en-US" sz="1100" b="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위생모</a:t>
            </a:r>
            <a:r>
              <a:rPr lang="en-US" altLang="ko-KR" sz="11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(hairnet) </a:t>
            </a:r>
            <a:r>
              <a:rPr lang="ko-KR" altLang="en-US" sz="11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착용 여부를 실시간으로 관리하는 데 있어 다음과 같은 구조적 제약이 존재한다</a:t>
            </a:r>
            <a:r>
              <a:rPr lang="en-US" altLang="ko-KR" sz="11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</a:p>
          <a:p>
            <a:pPr marL="168523" lvl="1" indent="0" defTabSz="914400">
              <a:lnSpc>
                <a:spcPct val="100000"/>
              </a:lnSpc>
              <a:spcBef>
                <a:spcPct val="0"/>
              </a:spcBef>
              <a:buClrTx/>
              <a:buFontTx/>
              <a:buChar char="•"/>
            </a:pPr>
            <a:endParaRPr lang="en-US" altLang="ko-KR" sz="8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338512" lvl="2" indent="0" defTabSz="914400">
              <a:lnSpc>
                <a:spcPct val="100000"/>
              </a:lnSpc>
              <a:spcBef>
                <a:spcPct val="0"/>
              </a:spcBef>
              <a:buClrTx/>
              <a:buFontTx/>
              <a:buChar char="•"/>
            </a:pPr>
            <a:r>
              <a:rPr lang="en-US" altLang="ko-KR" sz="11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ko-KR" sz="11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고정된 ROI 기반 감지 구조의 유연성 부족</a:t>
            </a:r>
            <a:endParaRPr lang="en-US" altLang="ko-KR" sz="1100" b="1" dirty="0">
              <a:solidFill>
                <a:schemeClr val="tx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marL="338512" lvl="2" indent="0" defTabSz="914400">
              <a:lnSpc>
                <a:spcPct val="100000"/>
              </a:lnSpc>
              <a:spcBef>
                <a:spcPct val="0"/>
              </a:spcBef>
              <a:buClrTx/>
              <a:buNone/>
            </a:pPr>
            <a:br>
              <a:rPr lang="ko-KR" altLang="ko-KR" sz="1100" b="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r>
              <a:rPr lang="ko-KR" altLang="ko-KR" sz="1100" b="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기존 시스템은 CCTV 화면의 특정 영역을 </a:t>
            </a:r>
            <a:r>
              <a:rPr lang="ko-KR" altLang="ko-KR" sz="1100" b="0" dirty="0" err="1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ROI로</a:t>
            </a:r>
            <a:r>
              <a:rPr lang="ko-KR" altLang="ko-KR" sz="1100" b="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사전 지정하고 해당 범위 내 객체 탐지만 수행하므로, 현장 레이아웃 변경이나 작업 동선의 다양성에 유연하게 대응하기 어렵다 [9].</a:t>
            </a:r>
            <a:endParaRPr lang="en-US" altLang="ko-KR" sz="1100" dirty="0">
              <a:solidFill>
                <a:schemeClr val="tx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marL="338512" lvl="2" indent="0" defTabSz="914400">
              <a:lnSpc>
                <a:spcPct val="100000"/>
              </a:lnSpc>
              <a:spcBef>
                <a:spcPct val="0"/>
              </a:spcBef>
              <a:buClrTx/>
              <a:buNone/>
            </a:pPr>
            <a:endParaRPr lang="ko-KR" altLang="ko-KR" sz="1100" b="0" dirty="0">
              <a:solidFill>
                <a:schemeClr val="tx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marL="338512" lvl="2" indent="0" defTabSz="914400">
              <a:lnSpc>
                <a:spcPct val="100000"/>
              </a:lnSpc>
              <a:spcBef>
                <a:spcPct val="0"/>
              </a:spcBef>
              <a:buClrTx/>
              <a:buFontTx/>
              <a:buChar char="•"/>
            </a:pPr>
            <a:r>
              <a:rPr lang="en-US" altLang="ko-KR" sz="11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ko-KR" sz="11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고성능 서버 기반 운용 전제 및 높은 도입 장벽</a:t>
            </a:r>
            <a:endParaRPr lang="en-US" altLang="ko-KR" sz="1100" b="1" dirty="0">
              <a:solidFill>
                <a:schemeClr val="tx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marL="338512" lvl="2" indent="0" defTabSz="914400">
              <a:lnSpc>
                <a:spcPct val="100000"/>
              </a:lnSpc>
              <a:spcBef>
                <a:spcPct val="0"/>
              </a:spcBef>
              <a:buClrTx/>
              <a:buNone/>
            </a:pPr>
            <a:br>
              <a:rPr lang="ko-KR" altLang="ko-KR" sz="1100" b="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r>
              <a:rPr lang="ko-KR" altLang="ko-KR" sz="1100" b="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대부분의 선행 연구는 GPU 기반의 실시간 감지를 전제로 하며, 중소 제조업체가 이를 도입하기에는 </a:t>
            </a:r>
            <a:r>
              <a:rPr lang="ko-KR" altLang="ko-KR" sz="1100" b="0" dirty="0" err="1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장비·인력·유지비용</a:t>
            </a:r>
            <a:r>
              <a:rPr lang="ko-KR" altLang="ko-KR" sz="1100" b="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측면의 부담이 크다 [10].</a:t>
            </a:r>
            <a:endParaRPr lang="en-US" altLang="ko-KR" sz="1100" b="0" dirty="0">
              <a:solidFill>
                <a:schemeClr val="tx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marL="338512" lvl="2" indent="0" defTabSz="914400">
              <a:lnSpc>
                <a:spcPct val="100000"/>
              </a:lnSpc>
              <a:spcBef>
                <a:spcPct val="0"/>
              </a:spcBef>
              <a:buClrTx/>
              <a:buNone/>
            </a:pPr>
            <a:endParaRPr lang="ko-KR" altLang="ko-KR" sz="1100" b="0" dirty="0">
              <a:solidFill>
                <a:schemeClr val="tx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marL="338512" lvl="2" indent="0" defTabSz="914400">
              <a:lnSpc>
                <a:spcPct val="100000"/>
              </a:lnSpc>
              <a:spcBef>
                <a:spcPct val="0"/>
              </a:spcBef>
              <a:buClrTx/>
              <a:buFontTx/>
              <a:buChar char="•"/>
            </a:pPr>
            <a:r>
              <a:rPr lang="en-US" altLang="ko-KR" sz="11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ko-KR" sz="11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감지 정확도 외 후처리 기능 미흡</a:t>
            </a:r>
            <a:endParaRPr lang="en-US" altLang="ko-KR" sz="1100" b="1" dirty="0">
              <a:solidFill>
                <a:schemeClr val="tx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marL="338512" lvl="2" indent="0" defTabSz="914400">
              <a:lnSpc>
                <a:spcPct val="100000"/>
              </a:lnSpc>
              <a:spcBef>
                <a:spcPct val="0"/>
              </a:spcBef>
              <a:buClrTx/>
              <a:buNone/>
            </a:pPr>
            <a:br>
              <a:rPr lang="ko-KR" altLang="ko-KR" sz="1100" b="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r>
              <a:rPr lang="ko-KR" altLang="ko-KR" sz="1100" b="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객체 탐지 후 위반 시각 기록, 로그 저장, 위반 등급 분류 등 실제 위생관리 실행에 필요한 후속 처리 체계가 부족하여, 현장 관리자는 단순 감지 결과 외에 의미 있는 통계를 얻기 어렵다 [11].</a:t>
            </a:r>
            <a:endParaRPr lang="en-US" altLang="ko-KR" sz="1100" b="0" dirty="0">
              <a:solidFill>
                <a:schemeClr val="tx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marL="338512" lvl="2" indent="0" defTabSz="914400">
              <a:lnSpc>
                <a:spcPct val="100000"/>
              </a:lnSpc>
              <a:spcBef>
                <a:spcPct val="0"/>
              </a:spcBef>
              <a:buClrTx/>
              <a:buNone/>
            </a:pPr>
            <a:endParaRPr lang="ko-KR" altLang="ko-KR" sz="1100" b="0" dirty="0">
              <a:solidFill>
                <a:schemeClr val="tx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marL="338512" lvl="2" indent="0" defTabSz="914400">
              <a:lnSpc>
                <a:spcPct val="100000"/>
              </a:lnSpc>
              <a:spcBef>
                <a:spcPct val="0"/>
              </a:spcBef>
              <a:buClrTx/>
              <a:buFontTx/>
              <a:buChar char="•"/>
            </a:pPr>
            <a:r>
              <a:rPr lang="en-US" altLang="ko-KR" sz="11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ko-KR" sz="11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데이터 기반 실험 부재 및 현장 </a:t>
            </a:r>
            <a:r>
              <a:rPr lang="ko-KR" altLang="ko-KR" sz="1100" b="1" dirty="0" err="1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적용성</a:t>
            </a:r>
            <a:r>
              <a:rPr lang="ko-KR" altLang="ko-KR" sz="11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검증 부족</a:t>
            </a:r>
            <a:endParaRPr lang="en-US" altLang="ko-KR" sz="1100" b="1" dirty="0">
              <a:solidFill>
                <a:schemeClr val="tx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marL="338512" lvl="2" indent="0" defTabSz="914400">
              <a:lnSpc>
                <a:spcPct val="100000"/>
              </a:lnSpc>
              <a:spcBef>
                <a:spcPct val="0"/>
              </a:spcBef>
              <a:buClrTx/>
              <a:buNone/>
            </a:pPr>
            <a:br>
              <a:rPr lang="ko-KR" altLang="ko-KR" sz="1100" b="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r>
              <a:rPr lang="ko-KR" altLang="ko-KR" sz="1100" b="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대부분의 성능 비교 실험은 공용 벤치마크 이미지(COCO, </a:t>
            </a:r>
            <a:r>
              <a:rPr lang="ko-KR" altLang="ko-KR" sz="1100" b="0" dirty="0" err="1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Pascal</a:t>
            </a:r>
            <a:r>
              <a:rPr lang="ko-KR" altLang="ko-KR" sz="1100" b="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VOC 등)를 기반으로 진행되며, 식품 공장 환경에서 수집된 실제 영상 기반의 실험 및 GT Precision과 </a:t>
            </a:r>
            <a:r>
              <a:rPr lang="ko-KR" altLang="ko-KR" sz="1100" b="0" dirty="0" err="1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FPS를</a:t>
            </a:r>
            <a:r>
              <a:rPr lang="ko-KR" altLang="ko-KR" sz="1100" b="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포함한 정량 실증은 드물다.</a:t>
            </a:r>
          </a:p>
          <a:p>
            <a:pPr marL="168523" lvl="1" indent="0" defTabSz="914400">
              <a:lnSpc>
                <a:spcPct val="100000"/>
              </a:lnSpc>
              <a:spcBef>
                <a:spcPct val="0"/>
              </a:spcBef>
              <a:buClrTx/>
              <a:buNone/>
            </a:pPr>
            <a:r>
              <a:rPr lang="ko-KR" altLang="ko-KR" sz="1100" b="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</a:p>
          <a:p>
            <a:pPr>
              <a:lnSpc>
                <a:spcPct val="100000"/>
              </a:lnSpc>
              <a:buNone/>
            </a:pPr>
            <a:endParaRPr lang="en-US" altLang="ko-KR" sz="1000" b="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>
              <a:lnSpc>
                <a:spcPct val="100000"/>
              </a:lnSpc>
              <a:buNone/>
            </a:pPr>
            <a:endParaRPr lang="en-US" altLang="ko-KR" sz="1000" b="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>
              <a:lnSpc>
                <a:spcPct val="100000"/>
              </a:lnSpc>
              <a:buNone/>
            </a:pPr>
            <a:endParaRPr lang="en-US" altLang="ko-KR" sz="2000" b="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12760727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209A53-D490-B322-C0E6-23778E3EA9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2D5E2E-B339-CAD2-DB76-108B2D17EB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</a:t>
            </a:r>
            <a:r>
              <a:rPr lang="en-US" altLang="ko-KR" dirty="0"/>
              <a:t>#1 </a:t>
            </a:r>
            <a:r>
              <a:rPr lang="ko-KR" altLang="en-US" dirty="0"/>
              <a:t>개요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AF96668-B013-2520-3A79-AEDA3F9423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0012" y="962016"/>
            <a:ext cx="8312034" cy="580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3F3E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18900000" algn="ctr" rotWithShape="0">
                    <a:srgbClr val="4B734F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241795" indent="-241795" algn="l" defTabSz="597892" rtl="0" eaLnBrk="0" fontAlgn="base" hangingPunct="0">
              <a:lnSpc>
                <a:spcPct val="150000"/>
              </a:lnSpc>
              <a:spcBef>
                <a:spcPct val="115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n"/>
              <a:defRPr sz="1600" b="1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  <a:cs typeface="+mn-cs"/>
              </a:defRPr>
            </a:lvl1pPr>
            <a:lvl2pPr marL="410318" indent="-167058" algn="l" defTabSz="597892" rtl="0" eaLnBrk="0" fontAlgn="base" hangingPunct="0">
              <a:lnSpc>
                <a:spcPct val="150000"/>
              </a:lnSpc>
              <a:spcBef>
                <a:spcPct val="5000"/>
              </a:spcBef>
              <a:spcAft>
                <a:spcPct val="0"/>
              </a:spcAft>
              <a:buClr>
                <a:schemeClr val="tx2"/>
              </a:buClr>
              <a:buFont typeface="맑은 고딕" panose="020B0503020000020004" pitchFamily="50" charset="-127"/>
              <a:buChar char="√"/>
              <a:defRPr sz="14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2pPr>
            <a:lvl3pPr marL="580307" indent="-168524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3pPr>
            <a:lvl4pPr marL="748831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itchFamily="34" charset="0"/>
              <a:buChar char="-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4pPr>
            <a:lvl5pPr marL="917354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1339395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6pPr>
            <a:lvl7pPr marL="1761436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7pPr>
            <a:lvl8pPr marL="2183478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8pPr>
            <a:lvl9pPr marL="2605519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9pPr>
          </a:lstStyle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ko-KR" altLang="en-US" sz="1800" kern="0" dirty="0">
                <a:solidFill>
                  <a:schemeClr val="accent1">
                    <a:lumMod val="7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프로젝트 배경</a:t>
            </a:r>
            <a:r>
              <a:rPr lang="en-US" altLang="ko-KR" sz="1800" kern="0" dirty="0">
                <a:solidFill>
                  <a:schemeClr val="accent1">
                    <a:lumMod val="7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1800" kern="0" dirty="0">
                <a:solidFill>
                  <a:schemeClr val="accent1">
                    <a:lumMod val="7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및 필요성</a:t>
            </a:r>
            <a:endParaRPr lang="en-US" altLang="ko-KR" sz="1800" kern="0" dirty="0">
              <a:solidFill>
                <a:schemeClr val="accent1">
                  <a:lumMod val="7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marL="586160" lvl="1" indent="-342900">
              <a:lnSpc>
                <a:spcPct val="100000"/>
              </a:lnSpc>
              <a:spcBef>
                <a:spcPts val="600"/>
              </a:spcBef>
              <a:buFont typeface="+mj-lt"/>
              <a:buAutoNum type="arabicParenR"/>
            </a:pPr>
            <a:r>
              <a:rPr lang="ko-KR" altLang="en-US" sz="1600" kern="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프로젝트 배경</a:t>
            </a:r>
            <a:endParaRPr lang="en-US" altLang="ko-KR" sz="1600" kern="0" dirty="0">
              <a:solidFill>
                <a:schemeClr val="tx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marL="586160" lvl="1" indent="-342900">
              <a:lnSpc>
                <a:spcPct val="100000"/>
              </a:lnSpc>
              <a:spcBef>
                <a:spcPts val="600"/>
              </a:spcBef>
              <a:buFont typeface="+mj-lt"/>
              <a:buAutoNum type="arabicParenR"/>
            </a:pPr>
            <a:endParaRPr lang="en-US" altLang="ko-KR" sz="1600" kern="0" dirty="0">
              <a:solidFill>
                <a:schemeClr val="tx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marL="243260" lvl="1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ko-KR" altLang="en-US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이러한 기술적</a:t>
            </a: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·</a:t>
            </a:r>
            <a:r>
              <a:rPr lang="ko-KR" altLang="en-US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현실적 한계로 인해</a:t>
            </a: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en-US" altLang="ko-KR" sz="11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GPU</a:t>
            </a:r>
            <a:r>
              <a:rPr lang="ko-KR" altLang="en-US" sz="11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가 없는 중소기업 환경에서도 실행 가능한 경량화 </a:t>
            </a:r>
            <a:r>
              <a:rPr lang="en-US" altLang="ko-KR" sz="11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YOLO </a:t>
            </a:r>
            <a:r>
              <a:rPr lang="ko-KR" altLang="en-US" sz="11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모델 구조를 실제 식품 공장 </a:t>
            </a:r>
            <a:r>
              <a:rPr lang="en-US" altLang="ko-KR" sz="11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CCTV </a:t>
            </a:r>
            <a:r>
              <a:rPr lang="ko-KR" altLang="en-US" sz="11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환경에 맞춰 실험하고</a:t>
            </a: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학습 정확도</a:t>
            </a: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en-US" altLang="ko-KR" sz="11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mAP</a:t>
            </a: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)</a:t>
            </a:r>
            <a:r>
              <a:rPr lang="ko-KR" altLang="en-US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뿐 아니라 </a:t>
            </a:r>
            <a:r>
              <a:rPr lang="ko-KR" altLang="en-US" sz="11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추론 속도</a:t>
            </a:r>
            <a:r>
              <a:rPr lang="en-US" altLang="ko-KR" sz="11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(FPS), </a:t>
            </a:r>
            <a:r>
              <a:rPr lang="ko-KR" altLang="en-US" sz="11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실제 감지 성능</a:t>
            </a:r>
            <a:r>
              <a:rPr lang="en-US" altLang="ko-KR" sz="11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(GT Precision)</a:t>
            </a:r>
            <a:r>
              <a:rPr lang="ko-KR" altLang="en-US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등을 다중 지표로 평가하는 실증 기반 연구가 요구된다</a:t>
            </a: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  <a:endParaRPr lang="en-US" altLang="ko-KR" sz="1100" kern="0" dirty="0">
              <a:solidFill>
                <a:schemeClr val="tx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marL="0" lvl="0" indent="0" defTabSz="914400">
              <a:lnSpc>
                <a:spcPct val="100000"/>
              </a:lnSpc>
              <a:spcBef>
                <a:spcPct val="0"/>
              </a:spcBef>
              <a:buClrTx/>
              <a:buNone/>
            </a:pPr>
            <a:r>
              <a:rPr lang="en-US" altLang="ko-KR" sz="9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	</a:t>
            </a:r>
            <a:endParaRPr lang="ko-KR" altLang="ko-KR" sz="900" b="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338512" lvl="2" indent="0" defTabSz="914400">
              <a:lnSpc>
                <a:spcPct val="100000"/>
              </a:lnSpc>
              <a:spcBef>
                <a:spcPct val="0"/>
              </a:spcBef>
              <a:buClrTx/>
              <a:buFontTx/>
              <a:buChar char="•"/>
            </a:pPr>
            <a:r>
              <a:rPr lang="en-US" altLang="ko-KR" sz="11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ko-KR" sz="11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현장 중심 객체 정의(</a:t>
            </a:r>
            <a:r>
              <a:rPr lang="ko-KR" altLang="ko-KR" sz="1100" b="1" dirty="0" err="1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person</a:t>
            </a:r>
            <a:r>
              <a:rPr lang="ko-KR" altLang="ko-KR" sz="11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ko-KR" sz="1100" b="1" dirty="0" err="1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gown_on</a:t>
            </a:r>
            <a:r>
              <a:rPr lang="ko-KR" altLang="ko-KR" sz="11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ko-KR" sz="1100" b="1" dirty="0" err="1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hairnet_on</a:t>
            </a:r>
            <a:r>
              <a:rPr lang="ko-KR" altLang="ko-KR" sz="11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)와 이를 기반으로 한 커스텀 데이터셋 구축 필요</a:t>
            </a:r>
            <a:endParaRPr lang="en-US" altLang="ko-KR" sz="1100" b="1" dirty="0">
              <a:solidFill>
                <a:schemeClr val="tx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marL="338512" lvl="2" indent="0" defTabSz="914400">
              <a:lnSpc>
                <a:spcPct val="100000"/>
              </a:lnSpc>
              <a:spcBef>
                <a:spcPct val="0"/>
              </a:spcBef>
              <a:buClrTx/>
              <a:buNone/>
            </a:pPr>
            <a:br>
              <a:rPr lang="ko-KR" altLang="ko-KR" sz="1100" b="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r>
              <a:rPr lang="ko-KR" altLang="ko-KR" sz="1100" b="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→ 대부분의 공용 모델은 일반 객체 중심으로 훈련되어 있어, 식품 제조 환경에 적합하지 않음</a:t>
            </a:r>
            <a:endParaRPr lang="en-US" altLang="ko-KR" sz="1100" b="0" dirty="0">
              <a:solidFill>
                <a:schemeClr val="tx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marL="338512" lvl="2" indent="0" defTabSz="914400">
              <a:lnSpc>
                <a:spcPct val="100000"/>
              </a:lnSpc>
              <a:spcBef>
                <a:spcPct val="0"/>
              </a:spcBef>
              <a:buClrTx/>
              <a:buNone/>
            </a:pPr>
            <a:endParaRPr lang="ko-KR" altLang="ko-KR" sz="1100" b="0" dirty="0">
              <a:solidFill>
                <a:schemeClr val="tx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marL="338512" lvl="2" indent="0" defTabSz="914400">
              <a:lnSpc>
                <a:spcPct val="100000"/>
              </a:lnSpc>
              <a:spcBef>
                <a:spcPct val="0"/>
              </a:spcBef>
              <a:buClrTx/>
              <a:buFontTx/>
              <a:buChar char="•"/>
            </a:pPr>
            <a:r>
              <a:rPr lang="en-US" altLang="ko-KR" sz="11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ko-KR" sz="11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사후 분석이 가능한 시스템 구조 및 로그 저장 기능을 포함한 감지 체계의 필요성</a:t>
            </a:r>
            <a:endParaRPr lang="en-US" altLang="ko-KR" sz="1100" b="1" dirty="0">
              <a:solidFill>
                <a:schemeClr val="tx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marL="338512" lvl="2" indent="0" defTabSz="914400">
              <a:lnSpc>
                <a:spcPct val="100000"/>
              </a:lnSpc>
              <a:spcBef>
                <a:spcPct val="0"/>
              </a:spcBef>
              <a:buClrTx/>
              <a:buNone/>
            </a:pPr>
            <a:br>
              <a:rPr lang="ko-KR" altLang="ko-KR" sz="1100" b="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r>
              <a:rPr lang="ko-KR" altLang="ko-KR" sz="1100" b="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→ 실시간 경고 외에도, “언제, 어떤 위반이 </a:t>
            </a:r>
            <a:r>
              <a:rPr lang="ko-KR" altLang="ko-KR" sz="1100" b="0" dirty="0" err="1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발생했는지”를</a:t>
            </a:r>
            <a:r>
              <a:rPr lang="ko-KR" altLang="ko-KR" sz="1100" b="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사후에 검토할 수 있어야 실제 HACCP 기반 위험성 평가에 활용 가능</a:t>
            </a:r>
            <a:endParaRPr lang="en-US" altLang="ko-KR" sz="1100" dirty="0">
              <a:solidFill>
                <a:schemeClr val="tx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marL="338512" lvl="2" indent="0" defTabSz="914400">
              <a:lnSpc>
                <a:spcPct val="100000"/>
              </a:lnSpc>
              <a:spcBef>
                <a:spcPct val="0"/>
              </a:spcBef>
              <a:buClrTx/>
              <a:buNone/>
            </a:pPr>
            <a:endParaRPr lang="ko-KR" altLang="ko-KR" sz="1100" b="0" dirty="0">
              <a:solidFill>
                <a:schemeClr val="tx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marL="338512" lvl="2" indent="0" defTabSz="914400">
              <a:lnSpc>
                <a:spcPct val="100000"/>
              </a:lnSpc>
              <a:spcBef>
                <a:spcPct val="0"/>
              </a:spcBef>
              <a:buClrTx/>
              <a:buFontTx/>
              <a:buChar char="•"/>
            </a:pPr>
            <a:r>
              <a:rPr lang="en-US" altLang="ko-KR" sz="11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ko-KR" sz="11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중소 식품공장 맞춤 실험 조건(해상도, </a:t>
            </a:r>
            <a:r>
              <a:rPr lang="ko-KR" altLang="ko-KR" sz="1100" b="1" dirty="0" err="1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에포크</a:t>
            </a:r>
            <a:r>
              <a:rPr lang="ko-KR" altLang="ko-KR" sz="11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ko-KR" sz="1100" b="1" dirty="0" err="1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confidence</a:t>
            </a:r>
            <a:r>
              <a:rPr lang="ko-KR" altLang="ko-KR" sz="11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등)을 통해 최적 경량 모델 조건 도출 필요</a:t>
            </a:r>
            <a:endParaRPr lang="en-US" altLang="ko-KR" sz="1100" b="1" dirty="0">
              <a:solidFill>
                <a:schemeClr val="tx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marL="338512" lvl="2" indent="0" defTabSz="914400">
              <a:lnSpc>
                <a:spcPct val="100000"/>
              </a:lnSpc>
              <a:spcBef>
                <a:spcPct val="0"/>
              </a:spcBef>
              <a:buClrTx/>
              <a:buNone/>
            </a:pPr>
            <a:br>
              <a:rPr lang="ko-KR" altLang="ko-KR" sz="1100" b="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r>
              <a:rPr lang="ko-KR" altLang="ko-KR" sz="1100" b="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→ </a:t>
            </a:r>
            <a:r>
              <a:rPr lang="ko-KR" altLang="en-US" sz="1100" b="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대학교 연구기관</a:t>
            </a:r>
            <a:r>
              <a:rPr lang="en-US" altLang="ko-KR" sz="1100" b="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1100" b="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대기업 등 대규모 고성능 컴퓨팅 환경이 불가능한</a:t>
            </a:r>
            <a:r>
              <a:rPr lang="en-US" altLang="ko-KR" sz="1100" b="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</a:t>
            </a:r>
            <a:r>
              <a:rPr lang="ko-KR" altLang="en-US" sz="1100" b="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ko-KR" sz="1100" b="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GPU </a:t>
            </a:r>
            <a:r>
              <a:rPr lang="ko-KR" altLang="ko-KR" sz="1100" b="0" dirty="0" err="1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미보유</a:t>
            </a:r>
            <a:r>
              <a:rPr lang="ko-KR" altLang="ko-KR" sz="1100" b="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환경에서도 도입 가능한 수준의 실행 조건 정립이 우선적으로 요구됨</a:t>
            </a:r>
          </a:p>
          <a:p>
            <a:pPr marL="0" lvl="0" indent="0" defTabSz="914400">
              <a:lnSpc>
                <a:spcPct val="100000"/>
              </a:lnSpc>
              <a:spcBef>
                <a:spcPct val="0"/>
              </a:spcBef>
              <a:buClrTx/>
              <a:buNone/>
            </a:pPr>
            <a:endParaRPr lang="ko-KR" altLang="ko-KR" sz="900" b="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>
              <a:lnSpc>
                <a:spcPct val="100000"/>
              </a:lnSpc>
              <a:buNone/>
            </a:pPr>
            <a:endParaRPr lang="en-US" altLang="ko-KR" sz="9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>
              <a:lnSpc>
                <a:spcPct val="100000"/>
              </a:lnSpc>
              <a:buNone/>
            </a:pPr>
            <a:r>
              <a:rPr lang="ko-KR" altLang="ko-KR" sz="1100" b="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</a:p>
          <a:p>
            <a:pPr>
              <a:lnSpc>
                <a:spcPct val="100000"/>
              </a:lnSpc>
              <a:buNone/>
            </a:pPr>
            <a:endParaRPr lang="en-US" altLang="ko-KR" sz="1000" b="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>
              <a:lnSpc>
                <a:spcPct val="100000"/>
              </a:lnSpc>
              <a:buNone/>
            </a:pPr>
            <a:endParaRPr lang="en-US" altLang="ko-KR" sz="1000" b="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>
              <a:lnSpc>
                <a:spcPct val="100000"/>
              </a:lnSpc>
              <a:buNone/>
            </a:pPr>
            <a:endParaRPr lang="en-US" altLang="ko-KR" sz="2000" b="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13727663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F8921A-9C31-3874-216B-DB5D757133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1C619D-5CF7-FA2A-9DDB-4BF098DE98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</a:t>
            </a:r>
            <a:r>
              <a:rPr lang="en-US" altLang="ko-KR" dirty="0"/>
              <a:t>#1 </a:t>
            </a:r>
            <a:r>
              <a:rPr lang="ko-KR" altLang="en-US" dirty="0"/>
              <a:t>개요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9324B42D-5F25-6624-3C7A-A92ABD281F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0012" y="1088974"/>
            <a:ext cx="8312034" cy="38656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3F3E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18900000" algn="ctr" rotWithShape="0">
                    <a:srgbClr val="4B734F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241795" indent="-241795" algn="l" defTabSz="597892" rtl="0" eaLnBrk="0" fontAlgn="base" hangingPunct="0">
              <a:lnSpc>
                <a:spcPct val="150000"/>
              </a:lnSpc>
              <a:spcBef>
                <a:spcPct val="115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n"/>
              <a:defRPr sz="1600" b="1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  <a:cs typeface="+mn-cs"/>
              </a:defRPr>
            </a:lvl1pPr>
            <a:lvl2pPr marL="410318" indent="-167058" algn="l" defTabSz="597892" rtl="0" eaLnBrk="0" fontAlgn="base" hangingPunct="0">
              <a:lnSpc>
                <a:spcPct val="150000"/>
              </a:lnSpc>
              <a:spcBef>
                <a:spcPct val="5000"/>
              </a:spcBef>
              <a:spcAft>
                <a:spcPct val="0"/>
              </a:spcAft>
              <a:buClr>
                <a:schemeClr val="tx2"/>
              </a:buClr>
              <a:buFont typeface="맑은 고딕" panose="020B0503020000020004" pitchFamily="50" charset="-127"/>
              <a:buChar char="√"/>
              <a:defRPr sz="14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2pPr>
            <a:lvl3pPr marL="580307" indent="-168524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3pPr>
            <a:lvl4pPr marL="748831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itchFamily="34" charset="0"/>
              <a:buChar char="-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4pPr>
            <a:lvl5pPr marL="917354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1339395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6pPr>
            <a:lvl7pPr marL="1761436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7pPr>
            <a:lvl8pPr marL="2183478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8pPr>
            <a:lvl9pPr marL="2605519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9pPr>
          </a:lstStyle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ko-KR" altLang="en-US" sz="1800" kern="0" dirty="0">
                <a:solidFill>
                  <a:schemeClr val="accent1">
                    <a:lumMod val="7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프로젝트 문제정의</a:t>
            </a:r>
            <a:r>
              <a:rPr lang="en-US" altLang="ko-KR" sz="1800" kern="0" dirty="0">
                <a:solidFill>
                  <a:schemeClr val="accent1">
                    <a:lumMod val="7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1800" kern="0" dirty="0">
                <a:solidFill>
                  <a:schemeClr val="accent1">
                    <a:lumMod val="7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및 주요기여점</a:t>
            </a:r>
            <a:endParaRPr lang="en-US" altLang="ko-KR" sz="1800" kern="0" dirty="0">
              <a:solidFill>
                <a:schemeClr val="accent1">
                  <a:lumMod val="7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marL="586160" lvl="1" indent="-342900">
              <a:lnSpc>
                <a:spcPct val="100000"/>
              </a:lnSpc>
              <a:spcBef>
                <a:spcPts val="600"/>
              </a:spcBef>
              <a:buFont typeface="+mj-lt"/>
              <a:buAutoNum type="arabicParenR" startAt="3"/>
            </a:pPr>
            <a:r>
              <a:rPr lang="ko-KR" altLang="en-US" sz="1600" kern="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프로젝트 문제정의</a:t>
            </a:r>
            <a:endParaRPr lang="en-US" altLang="ko-KR" sz="400" b="1" kern="100" dirty="0">
              <a:effectLst/>
              <a:latin typeface="Noto Sans KR" panose="020B0200000000000000" pitchFamily="50" charset="-127"/>
              <a:ea typeface="Noto Sans KR" panose="020B0200000000000000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altLang="ko-KR" sz="11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	</a:t>
            </a:r>
            <a:r>
              <a:rPr lang="ko-KR" altLang="en-US" sz="11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대한민국 식품 제조 산업의 약 </a:t>
            </a:r>
            <a:r>
              <a:rPr lang="en-US" altLang="ko-KR" sz="11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90% </a:t>
            </a:r>
            <a:r>
              <a:rPr lang="ko-KR" altLang="en-US" sz="11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이상이 중소 규모 제조업체로 구성되어 있으며</a:t>
            </a:r>
            <a:r>
              <a:rPr lang="en-US" altLang="ko-KR" sz="11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11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이들 또한 </a:t>
            </a:r>
            <a:r>
              <a:rPr lang="en-US" altLang="ko-KR" sz="11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HACCP </a:t>
            </a:r>
            <a:r>
              <a:rPr lang="ko-KR" altLang="en-US" sz="11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인증 대상 확대 정책의 직접적인 적용 대상이다 </a:t>
            </a:r>
            <a:r>
              <a:rPr lang="en-US" altLang="ko-KR" sz="11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[8]. </a:t>
            </a:r>
            <a:r>
              <a:rPr lang="ko-KR" altLang="en-US" sz="11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그러나</a:t>
            </a:r>
            <a:r>
              <a:rPr lang="en-US" altLang="ko-KR" sz="11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11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대부분의 중소 식품 제조업체는 전담 위생관리 인력 부족</a:t>
            </a:r>
            <a:r>
              <a:rPr lang="en-US" altLang="ko-KR" sz="11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11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고성능 </a:t>
            </a:r>
            <a:r>
              <a:rPr lang="en-US" altLang="ko-KR" sz="11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AI </a:t>
            </a:r>
            <a:r>
              <a:rPr lang="ko-KR" altLang="en-US" sz="11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도입에 필요한 인프라</a:t>
            </a:r>
            <a:r>
              <a:rPr lang="en-US" altLang="ko-KR" sz="11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ko-KR" altLang="en-US" sz="11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예</a:t>
            </a:r>
            <a:r>
              <a:rPr lang="en-US" altLang="ko-KR" sz="11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: GPU </a:t>
            </a:r>
            <a:r>
              <a:rPr lang="ko-KR" altLang="en-US" sz="11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서버</a:t>
            </a:r>
            <a:r>
              <a:rPr lang="en-US" altLang="ko-KR" sz="11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11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클라우드 환경</a:t>
            </a:r>
            <a:r>
              <a:rPr lang="en-US" altLang="ko-KR" sz="11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) </a:t>
            </a:r>
            <a:r>
              <a:rPr lang="ko-KR" altLang="en-US" sz="11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부재</a:t>
            </a:r>
            <a:r>
              <a:rPr lang="en-US" altLang="ko-KR" sz="11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11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낮은 디지털 역량</a:t>
            </a:r>
            <a:r>
              <a:rPr lang="en-US" altLang="ko-KR" sz="11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11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유지보수 전문성 부족 등의 구조적 한계를 안고 있다 </a:t>
            </a:r>
            <a:r>
              <a:rPr lang="en-US" altLang="ko-KR" sz="11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[10].</a:t>
            </a:r>
          </a:p>
          <a:p>
            <a:pPr>
              <a:lnSpc>
                <a:spcPct val="100000"/>
              </a:lnSpc>
              <a:buNone/>
            </a:pPr>
            <a:r>
              <a:rPr lang="en-US" altLang="ko-KR" sz="1100" b="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	</a:t>
            </a:r>
            <a:r>
              <a:rPr lang="ko-KR" altLang="ko-KR" sz="1100" b="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현재까지의 연구들은 주로 고성능 GPU 기반의 정확도 중심 실험에 치중되어 있어, 중소기업과 같은 </a:t>
            </a:r>
            <a:r>
              <a:rPr lang="ko-KR" altLang="ko-KR" sz="1100" b="0" dirty="0" err="1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저사양</a:t>
            </a:r>
            <a:r>
              <a:rPr lang="ko-KR" altLang="ko-KR" sz="1100" b="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로컬 환경에서 실시간 적용 가능한 경량 객체 탐지 모델에 대한 실증적 비교 연구는 매우 제한적이다.</a:t>
            </a:r>
            <a:br>
              <a:rPr lang="ko-KR" altLang="ko-KR" sz="1100" b="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r>
              <a:rPr lang="ko-KR" altLang="ko-KR" sz="1100" b="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또한, 실제 HACCP 적용 작업장에서 수집된 영상 데이터를 기반으로 정확도(</a:t>
            </a:r>
            <a:r>
              <a:rPr lang="ko-KR" altLang="ko-KR" sz="1100" b="0" dirty="0" err="1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mAP</a:t>
            </a:r>
            <a:r>
              <a:rPr lang="ko-KR" altLang="ko-KR" sz="1100" b="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)뿐 아니라 FPS, GT Precision 등 도입 가능성 중심의 복합 지표를 활용한 실험 설계 역시 드물다.</a:t>
            </a:r>
            <a:endParaRPr lang="en-US" altLang="ko-KR" sz="1100" b="0" dirty="0">
              <a:solidFill>
                <a:schemeClr val="tx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>
              <a:lnSpc>
                <a:spcPct val="100000"/>
              </a:lnSpc>
              <a:buNone/>
            </a:pPr>
            <a:r>
              <a:rPr lang="en-US" altLang="ko-KR" sz="1100" b="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	</a:t>
            </a:r>
            <a:r>
              <a:rPr lang="ko-KR" altLang="ko-KR" sz="1100" b="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뿐만 아니라, 위생복/</a:t>
            </a:r>
            <a:r>
              <a:rPr lang="ko-KR" altLang="ko-KR" sz="1100" b="0" dirty="0" err="1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위생모</a:t>
            </a:r>
            <a:r>
              <a:rPr lang="ko-KR" altLang="ko-KR" sz="1100" b="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착용 여부를 자동 감지하는 연구들 중 다수는 이륜차 대상 헬멧 감지 등 도로 안전 분야에 국한되어 있으며, 식품 제조업 특화 객체 정의(</a:t>
            </a:r>
            <a:r>
              <a:rPr lang="ko-KR" altLang="ko-KR" sz="1100" b="0" dirty="0" err="1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gown_on</a:t>
            </a:r>
            <a:r>
              <a:rPr lang="ko-KR" altLang="ko-KR" sz="1100" b="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ko-KR" sz="1100" b="0" dirty="0" err="1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hairnet_on</a:t>
            </a:r>
            <a:r>
              <a:rPr lang="ko-KR" altLang="ko-KR" sz="1100" b="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등) 및 사후 분석이 가능한 시스템 구조에 대한 검토는 거의 이루어지지 않았다 [9].</a:t>
            </a:r>
          </a:p>
          <a:p>
            <a:pPr>
              <a:lnSpc>
                <a:spcPct val="100000"/>
              </a:lnSpc>
              <a:buNone/>
            </a:pPr>
            <a:endParaRPr lang="en-US" altLang="ko-KR" sz="1100" b="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>
              <a:lnSpc>
                <a:spcPct val="100000"/>
              </a:lnSpc>
              <a:buNone/>
            </a:pPr>
            <a:endParaRPr lang="en-US" altLang="ko-KR" sz="1100" b="0" kern="100" dirty="0">
              <a:latin typeface="Noto Sans KR" panose="020B0200000000000000" pitchFamily="50" charset="-127"/>
              <a:ea typeface="Noto Sans KR" panose="020B0200000000000000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buNone/>
            </a:pPr>
            <a:endParaRPr lang="en-US" altLang="ko-KR" sz="1200" b="0" kern="100" dirty="0">
              <a:latin typeface="Noto Sans KR" panose="020B0200000000000000" pitchFamily="50" charset="-127"/>
              <a:ea typeface="Noto Sans KR" panose="020B0200000000000000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6537174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DC38D8-1FC5-A2F4-00B4-74C18BE3B0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DB9237-482F-192F-838D-D1D467AA3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</a:t>
            </a:r>
            <a:r>
              <a:rPr lang="en-US" altLang="ko-KR" dirty="0"/>
              <a:t>#1 </a:t>
            </a:r>
            <a:r>
              <a:rPr lang="ko-KR" altLang="en-US" dirty="0"/>
              <a:t>개요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40AFD65F-881D-D49E-5223-BEE49A0A56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0012" y="1088974"/>
            <a:ext cx="8312034" cy="20890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3F3E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18900000" algn="ctr" rotWithShape="0">
                    <a:srgbClr val="4B734F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241795" indent="-241795" algn="l" defTabSz="597892" rtl="0" eaLnBrk="0" fontAlgn="base" hangingPunct="0">
              <a:lnSpc>
                <a:spcPct val="150000"/>
              </a:lnSpc>
              <a:spcBef>
                <a:spcPct val="115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n"/>
              <a:defRPr sz="1600" b="1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  <a:cs typeface="+mn-cs"/>
              </a:defRPr>
            </a:lvl1pPr>
            <a:lvl2pPr marL="410318" indent="-167058" algn="l" defTabSz="597892" rtl="0" eaLnBrk="0" fontAlgn="base" hangingPunct="0">
              <a:lnSpc>
                <a:spcPct val="150000"/>
              </a:lnSpc>
              <a:spcBef>
                <a:spcPct val="5000"/>
              </a:spcBef>
              <a:spcAft>
                <a:spcPct val="0"/>
              </a:spcAft>
              <a:buClr>
                <a:schemeClr val="tx2"/>
              </a:buClr>
              <a:buFont typeface="맑은 고딕" panose="020B0503020000020004" pitchFamily="50" charset="-127"/>
              <a:buChar char="√"/>
              <a:defRPr sz="14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2pPr>
            <a:lvl3pPr marL="580307" indent="-168524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3pPr>
            <a:lvl4pPr marL="748831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itchFamily="34" charset="0"/>
              <a:buChar char="-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4pPr>
            <a:lvl5pPr marL="917354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1339395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6pPr>
            <a:lvl7pPr marL="1761436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7pPr>
            <a:lvl8pPr marL="2183478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8pPr>
            <a:lvl9pPr marL="2605519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9pPr>
          </a:lstStyle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ko-KR" altLang="en-US" sz="1800" kern="0" dirty="0">
                <a:solidFill>
                  <a:schemeClr val="accent1">
                    <a:lumMod val="7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프로젝트 문제정의</a:t>
            </a:r>
            <a:r>
              <a:rPr lang="en-US" altLang="ko-KR" sz="1800" kern="0" dirty="0">
                <a:solidFill>
                  <a:schemeClr val="accent1">
                    <a:lumMod val="7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1800" kern="0" dirty="0">
                <a:solidFill>
                  <a:schemeClr val="accent1">
                    <a:lumMod val="7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및 주요기여점</a:t>
            </a:r>
            <a:endParaRPr lang="en-US" altLang="ko-KR" sz="1800" kern="0" dirty="0">
              <a:solidFill>
                <a:schemeClr val="accent1">
                  <a:lumMod val="7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marL="586160" lvl="1" indent="-342900">
              <a:lnSpc>
                <a:spcPct val="100000"/>
              </a:lnSpc>
              <a:spcBef>
                <a:spcPts val="600"/>
              </a:spcBef>
              <a:buFont typeface="+mj-lt"/>
              <a:buAutoNum type="arabicParenR" startAt="3"/>
            </a:pPr>
            <a:r>
              <a:rPr lang="ko-KR" altLang="en-US" sz="1600" kern="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프로젝트 문제정의</a:t>
            </a:r>
            <a:endParaRPr lang="en-US" altLang="ko-KR" sz="400" b="1" kern="100" dirty="0">
              <a:effectLst/>
              <a:latin typeface="Noto Sans KR" panose="020B0200000000000000" pitchFamily="50" charset="-127"/>
              <a:ea typeface="Noto Sans KR" panose="020B0200000000000000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buNone/>
            </a:pPr>
            <a:endParaRPr lang="en-US" altLang="ko-KR" sz="1100" b="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>
              <a:lnSpc>
                <a:spcPct val="100000"/>
              </a:lnSpc>
              <a:buNone/>
            </a:pPr>
            <a:endParaRPr lang="en-US" altLang="ko-KR" sz="1100" b="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>
              <a:lnSpc>
                <a:spcPct val="100000"/>
              </a:lnSpc>
              <a:buNone/>
            </a:pPr>
            <a:endParaRPr lang="en-US" altLang="ko-KR" sz="1100" b="0" kern="100" dirty="0">
              <a:latin typeface="Noto Sans KR" panose="020B0200000000000000" pitchFamily="50" charset="-127"/>
              <a:ea typeface="Noto Sans KR" panose="020B0200000000000000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buNone/>
            </a:pPr>
            <a:endParaRPr lang="en-US" altLang="ko-KR" sz="1200" b="0" kern="100" dirty="0">
              <a:latin typeface="Noto Sans KR" panose="020B0200000000000000" pitchFamily="50" charset="-127"/>
              <a:ea typeface="Noto Sans KR" panose="020B0200000000000000" pitchFamily="50" charset="-127"/>
              <a:cs typeface="Times New Roman" panose="02020603050405020304" pitchFamily="18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2F1FE99A-DDFC-1A35-7ABC-382FC04EF5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1628055"/>
              </p:ext>
            </p:extLst>
          </p:nvPr>
        </p:nvGraphicFramePr>
        <p:xfrm>
          <a:off x="338400" y="1988984"/>
          <a:ext cx="8463645" cy="4006236"/>
        </p:xfrm>
        <a:graphic>
          <a:graphicData uri="http://schemas.openxmlformats.org/drawingml/2006/table">
            <a:tbl>
              <a:tblPr/>
              <a:tblGrid>
                <a:gridCol w="2703583">
                  <a:extLst>
                    <a:ext uri="{9D8B030D-6E8A-4147-A177-3AD203B41FA5}">
                      <a16:colId xmlns:a16="http://schemas.microsoft.com/office/drawing/2014/main" val="1579501254"/>
                    </a:ext>
                  </a:extLst>
                </a:gridCol>
                <a:gridCol w="2938847">
                  <a:extLst>
                    <a:ext uri="{9D8B030D-6E8A-4147-A177-3AD203B41FA5}">
                      <a16:colId xmlns:a16="http://schemas.microsoft.com/office/drawing/2014/main" val="2812126042"/>
                    </a:ext>
                  </a:extLst>
                </a:gridCol>
                <a:gridCol w="2821215">
                  <a:extLst>
                    <a:ext uri="{9D8B030D-6E8A-4147-A177-3AD203B41FA5}">
                      <a16:colId xmlns:a16="http://schemas.microsoft.com/office/drawing/2014/main" val="3713708282"/>
                    </a:ext>
                  </a:extLst>
                </a:gridCol>
              </a:tblGrid>
              <a:tr h="20521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b="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문제 정의 항목</a:t>
                      </a:r>
                      <a:endParaRPr lang="ko-KR" altLang="en-US" sz="10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52809" marR="52809" marT="26405" marB="2640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b="1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상세 설명</a:t>
                      </a:r>
                      <a:endParaRPr lang="ko-KR" altLang="en-US" sz="100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52809" marR="52809" marT="26405" marB="2640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b="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본 연구의 </a:t>
                      </a:r>
                      <a:r>
                        <a:rPr lang="en-US" altLang="ko-KR" sz="1000" b="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1:1 </a:t>
                      </a:r>
                      <a:r>
                        <a:rPr lang="ko-KR" altLang="en-US" sz="1000" b="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대응 기여</a:t>
                      </a:r>
                      <a:endParaRPr lang="ko-KR" altLang="en-US" sz="10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52809" marR="52809" marT="26405" marB="2640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9520703"/>
                  </a:ext>
                </a:extLst>
              </a:tr>
              <a:tr h="1010809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b="1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① 중소기업에 특화된 </a:t>
                      </a:r>
                      <a:r>
                        <a:rPr lang="en-US" altLang="ko-KR" sz="1000" b="1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AI </a:t>
                      </a:r>
                      <a:r>
                        <a:rPr lang="ko-KR" altLang="en-US" sz="1000" b="1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연구 부재</a:t>
                      </a:r>
                      <a:endParaRPr lang="ko-KR" altLang="en-US" sz="100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52809" marR="52809" marT="26405" marB="2640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대부분의 기존 연구는 고성능 </a:t>
                      </a:r>
                      <a:r>
                        <a:rPr lang="en-US" altLang="ko-KR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GPU </a:t>
                      </a:r>
                      <a:r>
                        <a:rPr lang="ko-KR" altLang="en-US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환경을 전제로 하여</a:t>
                      </a:r>
                      <a:r>
                        <a:rPr lang="en-US" altLang="ko-KR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, </a:t>
                      </a:r>
                      <a:r>
                        <a:rPr lang="ko-KR" altLang="en-US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중소 식품제조업체와 같은 </a:t>
                      </a:r>
                      <a:r>
                        <a:rPr lang="ko-KR" altLang="en-US" sz="1000" b="1" dirty="0" err="1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저사양</a:t>
                      </a:r>
                      <a:r>
                        <a:rPr lang="ko-KR" altLang="en-US" sz="1000" b="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로컬 환경에서는 실행 자체가 불가능하거나 실효성이 검증되지 않음</a:t>
                      </a:r>
                      <a:endParaRPr lang="ko-KR" altLang="en-US" sz="10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52809" marR="52809" marT="26405" marB="2640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✅ </a:t>
                      </a:r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YOLOv5n/s, YOLOv8n/s </a:t>
                      </a:r>
                      <a:r>
                        <a:rPr lang="ko-KR" altLang="en-US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등 경량 모델을 중심으로</a:t>
                      </a:r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, Colab </a:t>
                      </a:r>
                      <a:r>
                        <a:rPr lang="ko-KR" altLang="en-US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학습</a:t>
                      </a:r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–CPU </a:t>
                      </a:r>
                      <a:r>
                        <a:rPr lang="ko-KR" altLang="en-US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추론 환경 구성✅ </a:t>
                      </a:r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FPS </a:t>
                      </a:r>
                      <a:r>
                        <a:rPr lang="ko-KR" altLang="en-US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및 모델 용량</a:t>
                      </a:r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(MB) </a:t>
                      </a:r>
                      <a:r>
                        <a:rPr lang="ko-KR" altLang="en-US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측정을 통해 실제 중소기업 </a:t>
                      </a:r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PC</a:t>
                      </a:r>
                      <a:r>
                        <a:rPr lang="ko-KR" altLang="en-US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에서도 실행 가능한 모델 조건을 실증함</a:t>
                      </a:r>
                    </a:p>
                  </a:txBody>
                  <a:tcPr marL="52809" marR="52809" marT="26405" marB="2640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1958559"/>
                  </a:ext>
                </a:extLst>
              </a:tr>
              <a:tr h="889704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b="1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② 실시간 객체 탐지 모델의 실증 비교 부족</a:t>
                      </a:r>
                      <a:endParaRPr lang="ko-KR" altLang="en-US" sz="100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52809" marR="52809" marT="26405" marB="2640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경량화 </a:t>
                      </a:r>
                      <a:r>
                        <a:rPr lang="en-US" altLang="ko-KR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YOLO </a:t>
                      </a:r>
                      <a:r>
                        <a:rPr lang="ko-KR" altLang="en-US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구조는 존재하지만</a:t>
                      </a:r>
                      <a:r>
                        <a:rPr lang="en-US" altLang="ko-KR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, </a:t>
                      </a:r>
                      <a:r>
                        <a:rPr lang="ko-KR" altLang="en-US" sz="1000" b="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실시간성</a:t>
                      </a:r>
                      <a:r>
                        <a:rPr lang="en-US" altLang="ko-KR" sz="1000" b="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(FPS), </a:t>
                      </a:r>
                      <a:r>
                        <a:rPr lang="ko-KR" altLang="en-US" sz="1000" b="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정확도</a:t>
                      </a:r>
                      <a:r>
                        <a:rPr lang="en-US" altLang="ko-KR" sz="1000" b="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(F1), </a:t>
                      </a:r>
                      <a:r>
                        <a:rPr lang="ko-KR" altLang="en-US" sz="1000" b="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모델 크기 간 트레이드오프를 파라미터 조합 기반으로 분석한 실험 설계는 드묾</a:t>
                      </a:r>
                      <a:endParaRPr lang="ko-KR" altLang="en-US" sz="10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52809" marR="52809" marT="26405" marB="2640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✅ 해상도</a:t>
                      </a:r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(640, 960), </a:t>
                      </a:r>
                      <a:r>
                        <a:rPr lang="ko-KR" altLang="en-US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에포크</a:t>
                      </a:r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(50, 100), confidence(0.25~0.65) </a:t>
                      </a:r>
                      <a:r>
                        <a:rPr lang="ko-KR" altLang="en-US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조합으로 </a:t>
                      </a:r>
                      <a:r>
                        <a:rPr lang="ko-KR" altLang="en-US" sz="1000" b="1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총 </a:t>
                      </a:r>
                      <a:r>
                        <a:rPr lang="en-US" altLang="ko-KR" sz="1000" b="1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16</a:t>
                      </a:r>
                      <a:r>
                        <a:rPr lang="ko-KR" altLang="en-US" sz="1000" b="1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가지 실험 설계</a:t>
                      </a:r>
                      <a:r>
                        <a:rPr lang="ko-KR" altLang="en-US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✅ </a:t>
                      </a:r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mAP, F1-score, FPS, </a:t>
                      </a:r>
                      <a:r>
                        <a:rPr lang="ko-KR" altLang="en-US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모델 용량 등 </a:t>
                      </a:r>
                      <a:r>
                        <a:rPr lang="ko-KR" altLang="en-US" sz="1000" b="1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다중 지표 기반 비교 분석 수행</a:t>
                      </a:r>
                      <a:endParaRPr lang="ko-KR" altLang="en-US" sz="100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52809" marR="52809" marT="26405" marB="2640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7855537"/>
                  </a:ext>
                </a:extLst>
              </a:tr>
              <a:tr h="889704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b="1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③ 식품업 환경 기반 정량 실험 부족</a:t>
                      </a:r>
                      <a:endParaRPr lang="ko-KR" altLang="en-US" sz="100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52809" marR="52809" marT="26405" marB="2640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대부분 </a:t>
                      </a:r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COCO </a:t>
                      </a:r>
                      <a:r>
                        <a:rPr lang="ko-KR" altLang="en-US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등 공개 이미지셋 기반 실험에 그치며</a:t>
                      </a:r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, </a:t>
                      </a:r>
                      <a:r>
                        <a:rPr lang="ko-KR" altLang="en-US" sz="1000" b="1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실제 식품공장 영상 기반 </a:t>
                      </a:r>
                      <a:r>
                        <a:rPr lang="en-US" altLang="ko-KR" sz="1000" b="1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GT Precision</a:t>
                      </a:r>
                      <a:r>
                        <a:rPr lang="ko-KR" altLang="en-US" sz="1000" b="1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이나 일반화 성능 검증은 미흡</a:t>
                      </a:r>
                      <a:endParaRPr lang="ko-KR" altLang="en-US" sz="100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52809" marR="52809" marT="26405" marB="2640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✅ 학습에 사용되지 않은 실제 </a:t>
                      </a:r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CCTV </a:t>
                      </a:r>
                      <a:r>
                        <a:rPr lang="ko-KR" altLang="en-US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영상에서 추출한 프레임 </a:t>
                      </a:r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101</a:t>
                      </a:r>
                      <a:r>
                        <a:rPr lang="ko-KR" altLang="en-US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장 기반✅ </a:t>
                      </a:r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GT Precision, </a:t>
                      </a:r>
                      <a:r>
                        <a:rPr lang="ko-KR" altLang="en-US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클래스별 </a:t>
                      </a:r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F1-score </a:t>
                      </a:r>
                      <a:r>
                        <a:rPr lang="ko-KR" altLang="en-US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등을 측정하여 </a:t>
                      </a:r>
                      <a:r>
                        <a:rPr lang="ko-KR" altLang="en-US" sz="1000" b="1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실제 현장에서의 감지 신뢰도 실측</a:t>
                      </a:r>
                      <a:endParaRPr lang="ko-KR" altLang="en-US" sz="100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52809" marR="52809" marT="26405" marB="2640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7489934"/>
                  </a:ext>
                </a:extLst>
              </a:tr>
              <a:tr h="1010809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b="1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④ 현장 중심 클래스 정의 및 객체 분류 사례 부족</a:t>
                      </a:r>
                      <a:endParaRPr lang="ko-KR" altLang="en-US" sz="100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52809" marR="52809" marT="26405" marB="2640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helmet, vest </a:t>
                      </a:r>
                      <a:r>
                        <a:rPr lang="ko-KR" altLang="en-US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등 일반 산업용 객체 감지는 다수 있으나</a:t>
                      </a:r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, </a:t>
                      </a:r>
                      <a:r>
                        <a:rPr lang="en-US" altLang="ko-KR" sz="1000" b="1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gown_on, hairnet_on </a:t>
                      </a:r>
                      <a:r>
                        <a:rPr lang="ko-KR" altLang="en-US" sz="1000" b="1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등 식품 위생 특화 객체 정의 및 데이터셋 구성은 매우 드묾</a:t>
                      </a:r>
                      <a:endParaRPr lang="ko-KR" altLang="en-US" sz="100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52809" marR="52809" marT="26405" marB="2640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✅ </a:t>
                      </a:r>
                      <a:r>
                        <a:rPr lang="en-US" altLang="ko-KR" sz="1000" dirty="0" err="1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Roboflow</a:t>
                      </a:r>
                      <a:r>
                        <a:rPr lang="ko-KR" altLang="en-US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를 활용하여 </a:t>
                      </a:r>
                      <a:r>
                        <a:rPr lang="ko-KR" altLang="en-US" sz="1000" dirty="0" err="1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식품업</a:t>
                      </a:r>
                      <a:r>
                        <a:rPr lang="ko-KR" altLang="en-US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특화 </a:t>
                      </a:r>
                      <a:r>
                        <a:rPr lang="en-US" altLang="ko-KR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</a:t>
                      </a:r>
                      <a:r>
                        <a:rPr lang="ko-KR" altLang="en-US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클래스</a:t>
                      </a:r>
                      <a:r>
                        <a:rPr lang="en-US" altLang="ko-KR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(person, </a:t>
                      </a:r>
                      <a:r>
                        <a:rPr lang="en-US" altLang="ko-KR" sz="1000" dirty="0" err="1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gown_on</a:t>
                      </a:r>
                      <a:r>
                        <a:rPr lang="en-US" altLang="ko-KR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, </a:t>
                      </a:r>
                      <a:r>
                        <a:rPr lang="en-US" altLang="ko-KR" sz="1000" dirty="0" err="1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hairnet_on</a:t>
                      </a:r>
                      <a:r>
                        <a:rPr lang="en-US" altLang="ko-KR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  <a:r>
                        <a:rPr lang="ko-KR" altLang="en-US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를 직접 정의 및 </a:t>
                      </a:r>
                      <a:r>
                        <a:rPr lang="ko-KR" altLang="en-US" sz="1000" dirty="0" err="1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어노테이션</a:t>
                      </a:r>
                      <a:r>
                        <a:rPr lang="ko-KR" altLang="en-US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수행✅ 해당 클래스 기반 학습 데이터셋을 구축하고 모델 학습에 활용</a:t>
                      </a:r>
                    </a:p>
                  </a:txBody>
                  <a:tcPr marL="52809" marR="52809" marT="26405" marB="2640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621684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30882123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F7AEC2-9E6F-0579-C8DF-A41DF8C125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C0ED38-0CEE-1CDD-39A3-42CFFCAE2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</a:t>
            </a:r>
            <a:r>
              <a:rPr lang="en-US" altLang="ko-KR" dirty="0"/>
              <a:t>#1 </a:t>
            </a:r>
            <a:r>
              <a:rPr lang="ko-KR" altLang="en-US" dirty="0"/>
              <a:t>개요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B95A1291-A2DB-4A32-4823-690CBE8180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0012" y="1088974"/>
            <a:ext cx="8312034" cy="1133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3F3E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18900000" algn="ctr" rotWithShape="0">
                    <a:srgbClr val="4B734F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241795" indent="-241795" algn="l" defTabSz="597892" rtl="0" eaLnBrk="0" fontAlgn="base" hangingPunct="0">
              <a:lnSpc>
                <a:spcPct val="150000"/>
              </a:lnSpc>
              <a:spcBef>
                <a:spcPct val="115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n"/>
              <a:defRPr sz="1600" b="1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  <a:cs typeface="+mn-cs"/>
              </a:defRPr>
            </a:lvl1pPr>
            <a:lvl2pPr marL="410318" indent="-167058" algn="l" defTabSz="597892" rtl="0" eaLnBrk="0" fontAlgn="base" hangingPunct="0">
              <a:lnSpc>
                <a:spcPct val="150000"/>
              </a:lnSpc>
              <a:spcBef>
                <a:spcPct val="5000"/>
              </a:spcBef>
              <a:spcAft>
                <a:spcPct val="0"/>
              </a:spcAft>
              <a:buClr>
                <a:schemeClr val="tx2"/>
              </a:buClr>
              <a:buFont typeface="맑은 고딕" panose="020B0503020000020004" pitchFamily="50" charset="-127"/>
              <a:buChar char="√"/>
              <a:defRPr sz="14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2pPr>
            <a:lvl3pPr marL="580307" indent="-168524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3pPr>
            <a:lvl4pPr marL="748831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itchFamily="34" charset="0"/>
              <a:buChar char="-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4pPr>
            <a:lvl5pPr marL="917354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1339395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6pPr>
            <a:lvl7pPr marL="1761436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7pPr>
            <a:lvl8pPr marL="2183478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8pPr>
            <a:lvl9pPr marL="2605519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9pPr>
          </a:lstStyle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ko-KR" altLang="en-US" sz="1800" kern="0" dirty="0">
                <a:solidFill>
                  <a:schemeClr val="accent1">
                    <a:lumMod val="7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프로젝트 문제정의</a:t>
            </a:r>
            <a:r>
              <a:rPr lang="en-US" altLang="ko-KR" sz="1800" kern="0" dirty="0">
                <a:solidFill>
                  <a:schemeClr val="accent1">
                    <a:lumMod val="7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1800" kern="0" dirty="0">
                <a:solidFill>
                  <a:schemeClr val="accent1">
                    <a:lumMod val="7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및 주요기여점</a:t>
            </a:r>
            <a:endParaRPr lang="en-US" altLang="ko-KR" sz="1800" kern="0" dirty="0">
              <a:solidFill>
                <a:schemeClr val="accent1">
                  <a:lumMod val="7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marL="586160" lvl="1" indent="-342900">
              <a:lnSpc>
                <a:spcPct val="100000"/>
              </a:lnSpc>
              <a:spcBef>
                <a:spcPts val="600"/>
              </a:spcBef>
              <a:buFont typeface="+mj-lt"/>
              <a:buAutoNum type="arabicParenR" startAt="4"/>
            </a:pPr>
            <a:r>
              <a:rPr lang="ko-KR" altLang="en-US" sz="1600" kern="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프로젝트 주요기여점</a:t>
            </a:r>
            <a:endParaRPr lang="en-US" altLang="ko-KR" sz="1000" kern="100" dirty="0">
              <a:solidFill>
                <a:schemeClr val="tx1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	</a:t>
            </a:r>
            <a:r>
              <a:rPr lang="ko-KR" altLang="en-US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본 연구는 </a:t>
            </a: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YOLO </a:t>
            </a:r>
            <a:r>
              <a:rPr lang="ko-KR" altLang="en-US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계열 경량화 모델을 중심으로 ① </a:t>
            </a: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GPU </a:t>
            </a:r>
            <a:r>
              <a:rPr lang="ko-KR" altLang="en-US" sz="11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미보유</a:t>
            </a:r>
            <a:r>
              <a:rPr lang="ko-KR" altLang="en-US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환경에서도 실행 가능한 조건 실증</a:t>
            </a: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② </a:t>
            </a:r>
            <a:r>
              <a:rPr lang="ko-KR" altLang="en-US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파라미터 조합 기반 다중 지표 성능 비교</a:t>
            </a: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③ </a:t>
            </a:r>
            <a:r>
              <a:rPr lang="ko-KR" altLang="en-US" sz="11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미학습</a:t>
            </a:r>
            <a:r>
              <a:rPr lang="ko-KR" altLang="en-US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영상 기반 </a:t>
            </a: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GT Precision </a:t>
            </a:r>
            <a:r>
              <a:rPr lang="ko-KR" altLang="en-US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일반화 실험</a:t>
            </a: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④ </a:t>
            </a:r>
            <a:r>
              <a:rPr lang="ko-KR" altLang="en-US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식품 제조 환경 특화 객체 정의 등 네 가지 측면에서 실질적 기여를 하였다</a:t>
            </a: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  <a:endParaRPr lang="en-US" altLang="ko-KR" sz="10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38B81998-569E-8B69-166C-48C552F7E5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2975929"/>
              </p:ext>
            </p:extLst>
          </p:nvPr>
        </p:nvGraphicFramePr>
        <p:xfrm>
          <a:off x="400011" y="2528990"/>
          <a:ext cx="8402034" cy="3648908"/>
        </p:xfrm>
        <a:graphic>
          <a:graphicData uri="http://schemas.openxmlformats.org/drawingml/2006/table">
            <a:tbl>
              <a:tblPr/>
              <a:tblGrid>
                <a:gridCol w="2800678">
                  <a:extLst>
                    <a:ext uri="{9D8B030D-6E8A-4147-A177-3AD203B41FA5}">
                      <a16:colId xmlns:a16="http://schemas.microsoft.com/office/drawing/2014/main" val="3882480277"/>
                    </a:ext>
                  </a:extLst>
                </a:gridCol>
                <a:gridCol w="2800678">
                  <a:extLst>
                    <a:ext uri="{9D8B030D-6E8A-4147-A177-3AD203B41FA5}">
                      <a16:colId xmlns:a16="http://schemas.microsoft.com/office/drawing/2014/main" val="4167835203"/>
                    </a:ext>
                  </a:extLst>
                </a:gridCol>
                <a:gridCol w="2800678">
                  <a:extLst>
                    <a:ext uri="{9D8B030D-6E8A-4147-A177-3AD203B41FA5}">
                      <a16:colId xmlns:a16="http://schemas.microsoft.com/office/drawing/2014/main" val="2073398959"/>
                    </a:ext>
                  </a:extLst>
                </a:gridCol>
              </a:tblGrid>
              <a:tr h="157572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b="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기여 항목</a:t>
                      </a:r>
                      <a:endParaRPr lang="ko-KR" altLang="en-US" sz="10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58125" marR="58125" marT="29062" marB="2906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b="1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상세 설명</a:t>
                      </a:r>
                      <a:endParaRPr lang="ko-KR" altLang="en-US" sz="100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58125" marR="58125" marT="29062" marB="2906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b="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대응 문제 정의 항목</a:t>
                      </a:r>
                      <a:endParaRPr lang="ko-KR" altLang="en-US" sz="10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58125" marR="58125" marT="29062" marB="2906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0617859"/>
                  </a:ext>
                </a:extLst>
              </a:tr>
              <a:tr h="85959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b="1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① </a:t>
                      </a:r>
                      <a:r>
                        <a:rPr lang="en-US" altLang="ko-KR" sz="1000" b="1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GPU </a:t>
                      </a:r>
                      <a:r>
                        <a:rPr lang="ko-KR" altLang="en-US" sz="1000" b="1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미보유 환경에서도 실행 가능한 </a:t>
                      </a:r>
                      <a:r>
                        <a:rPr lang="en-US" altLang="ko-KR" sz="1000" b="1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YOLO </a:t>
                      </a:r>
                      <a:r>
                        <a:rPr lang="ko-KR" altLang="en-US" sz="1000" b="1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모델 조건 실증</a:t>
                      </a:r>
                      <a:endParaRPr lang="ko-KR" altLang="en-US" sz="100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58125" marR="58125" marT="29062" marB="2906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YOLOv5n/s, YOLOv8n/s </a:t>
                      </a:r>
                      <a:r>
                        <a:rPr lang="ko-KR" altLang="en-US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등 경량화 </a:t>
                      </a:r>
                      <a:r>
                        <a:rPr lang="en-US" altLang="ko-KR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YOLO </a:t>
                      </a:r>
                      <a:r>
                        <a:rPr lang="ko-KR" altLang="en-US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모델을 학습하고</a:t>
                      </a:r>
                      <a:r>
                        <a:rPr lang="en-US" altLang="ko-KR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, </a:t>
                      </a:r>
                      <a:r>
                        <a:rPr lang="ko-KR" altLang="en-US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로컬 </a:t>
                      </a:r>
                      <a:r>
                        <a:rPr lang="en-US" altLang="ko-KR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CPU </a:t>
                      </a:r>
                      <a:r>
                        <a:rPr lang="ko-KR" altLang="en-US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환경에서 </a:t>
                      </a:r>
                      <a:r>
                        <a:rPr lang="en-US" altLang="ko-KR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FPS </a:t>
                      </a:r>
                      <a:r>
                        <a:rPr lang="ko-KR" altLang="en-US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및 모델 크기를 측정하여 중소기업 로컬 환경에서도 실시간 구동 가능성을 실증함</a:t>
                      </a:r>
                    </a:p>
                  </a:txBody>
                  <a:tcPr marL="58125" marR="58125" marT="29062" marB="2906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① 중소기업에 특화된 </a:t>
                      </a:r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AI </a:t>
                      </a:r>
                      <a:r>
                        <a:rPr lang="ko-KR" altLang="en-US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연구 부재</a:t>
                      </a:r>
                    </a:p>
                  </a:txBody>
                  <a:tcPr marL="58125" marR="58125" marT="29062" marB="2906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6387188"/>
                  </a:ext>
                </a:extLst>
              </a:tr>
              <a:tr h="97660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b="1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② 총 </a:t>
                      </a:r>
                      <a:r>
                        <a:rPr lang="en-US" altLang="ko-KR" sz="1000" b="1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16</a:t>
                      </a:r>
                      <a:r>
                        <a:rPr lang="ko-KR" altLang="en-US" sz="1000" b="1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개 파라미터 조합 기반 실험 설계 및 성능 비교</a:t>
                      </a:r>
                      <a:endParaRPr lang="ko-KR" altLang="en-US" sz="100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58125" marR="58125" marT="29062" marB="2906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해상도</a:t>
                      </a:r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(640, 960), </a:t>
                      </a:r>
                      <a:r>
                        <a:rPr lang="ko-KR" altLang="en-US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에포크 수</a:t>
                      </a:r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(50, 100), confidence threshold(0.25, 0.45, 0.65)</a:t>
                      </a:r>
                      <a:r>
                        <a:rPr lang="ko-KR" altLang="en-US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를 조합하여 총 </a:t>
                      </a:r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16</a:t>
                      </a:r>
                      <a:r>
                        <a:rPr lang="ko-KR" altLang="en-US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개 실험 조건을 구성하고</a:t>
                      </a:r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, mAP, F1-score, FPS, </a:t>
                      </a:r>
                      <a:r>
                        <a:rPr lang="ko-KR" altLang="en-US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모델 크기 등 복합 성능 지표로 정량 비교 분석함</a:t>
                      </a:r>
                    </a:p>
                  </a:txBody>
                  <a:tcPr marL="58125" marR="58125" marT="29062" marB="2906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② 실시간 객체 탐지 모델의 실증 비교 부족</a:t>
                      </a:r>
                    </a:p>
                  </a:txBody>
                  <a:tcPr marL="58125" marR="58125" marT="29062" marB="2906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2821125"/>
                  </a:ext>
                </a:extLst>
              </a:tr>
              <a:tr h="85959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b="1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③ 학습되지 않은 실제 </a:t>
                      </a:r>
                      <a:r>
                        <a:rPr lang="en-US" altLang="ko-KR" sz="1000" b="1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CCTV </a:t>
                      </a:r>
                      <a:r>
                        <a:rPr lang="ko-KR" altLang="en-US" sz="1000" b="1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영상 기반 </a:t>
                      </a:r>
                      <a:r>
                        <a:rPr lang="en-US" altLang="ko-KR" sz="1000" b="1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GT Precision </a:t>
                      </a:r>
                      <a:r>
                        <a:rPr lang="ko-KR" altLang="en-US" sz="1000" b="1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실험</a:t>
                      </a:r>
                      <a:endParaRPr lang="ko-KR" altLang="en-US" sz="100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58125" marR="58125" marT="29062" marB="2906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실제 식품 공장 작업 영상에서 추출한 </a:t>
                      </a:r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101</a:t>
                      </a:r>
                      <a:r>
                        <a:rPr lang="ko-KR" altLang="en-US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장의 미학습 이미지로 구성된 테스트셋을 활용하여</a:t>
                      </a:r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, </a:t>
                      </a:r>
                      <a:r>
                        <a:rPr lang="ko-KR" altLang="en-US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모델별 </a:t>
                      </a:r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GT Precision, </a:t>
                      </a:r>
                      <a:r>
                        <a:rPr lang="ko-KR" altLang="en-US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클래스별 </a:t>
                      </a:r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F1-score</a:t>
                      </a:r>
                      <a:r>
                        <a:rPr lang="ko-KR" altLang="en-US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를 측정함으로써 일반화 성능을 실측함</a:t>
                      </a:r>
                    </a:p>
                  </a:txBody>
                  <a:tcPr marL="58125" marR="58125" marT="29062" marB="2906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③ 식품업 환경 기반 정량 실험 부족</a:t>
                      </a:r>
                    </a:p>
                  </a:txBody>
                  <a:tcPr marL="58125" marR="58125" marT="29062" marB="2906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2021393"/>
                  </a:ext>
                </a:extLst>
              </a:tr>
              <a:tr h="742592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b="1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④ 식품 제조 환경 특화 객체 정의 및 데이터셋 구축</a:t>
                      </a:r>
                      <a:endParaRPr lang="ko-KR" altLang="en-US" sz="100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58125" marR="58125" marT="29062" marB="2906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person, gown_on, hairnet_on</a:t>
                      </a:r>
                      <a:r>
                        <a:rPr lang="ko-KR" altLang="en-US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의 </a:t>
                      </a:r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</a:t>
                      </a:r>
                      <a:r>
                        <a:rPr lang="ko-KR" altLang="en-US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개 클래스를 </a:t>
                      </a:r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Roboflow</a:t>
                      </a:r>
                      <a:r>
                        <a:rPr lang="ko-KR" altLang="en-US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에서 직접 정의하고</a:t>
                      </a:r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, </a:t>
                      </a:r>
                      <a:r>
                        <a:rPr lang="ko-KR" altLang="en-US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커스텀 데이터셋을 구축하여 학습에 활용함</a:t>
                      </a:r>
                    </a:p>
                  </a:txBody>
                  <a:tcPr marL="58125" marR="58125" marT="29062" marB="2906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④ 현장 중심 클래스 정의 및 객체 분류 사례 부족</a:t>
                      </a:r>
                    </a:p>
                  </a:txBody>
                  <a:tcPr marL="58125" marR="58125" marT="29062" marB="2906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82985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50278730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4CB1FE-DA6D-BE90-9F66-0A0C7BBF98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>
            <a:extLst>
              <a:ext uri="{FF2B5EF4-FFF2-40B4-BE49-F238E27FC236}">
                <a16:creationId xmlns:a16="http://schemas.microsoft.com/office/drawing/2014/main" id="{997A25A4-773F-246F-4395-CDDF920331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0012" y="1088974"/>
            <a:ext cx="8312034" cy="42355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3F3E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18900000" algn="ctr" rotWithShape="0">
                    <a:srgbClr val="4B734F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241795" indent="-241795" algn="l" defTabSz="597892" rtl="0" eaLnBrk="0" fontAlgn="base" hangingPunct="0">
              <a:lnSpc>
                <a:spcPct val="150000"/>
              </a:lnSpc>
              <a:spcBef>
                <a:spcPct val="115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n"/>
              <a:defRPr sz="1600" b="1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  <a:cs typeface="+mn-cs"/>
              </a:defRPr>
            </a:lvl1pPr>
            <a:lvl2pPr marL="410318" indent="-167058" algn="l" defTabSz="597892" rtl="0" eaLnBrk="0" fontAlgn="base" hangingPunct="0">
              <a:lnSpc>
                <a:spcPct val="150000"/>
              </a:lnSpc>
              <a:spcBef>
                <a:spcPct val="5000"/>
              </a:spcBef>
              <a:spcAft>
                <a:spcPct val="0"/>
              </a:spcAft>
              <a:buClr>
                <a:schemeClr val="tx2"/>
              </a:buClr>
              <a:buFont typeface="맑은 고딕" panose="020B0503020000020004" pitchFamily="50" charset="-127"/>
              <a:buChar char="√"/>
              <a:defRPr sz="14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2pPr>
            <a:lvl3pPr marL="580307" indent="-168524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3pPr>
            <a:lvl4pPr marL="748831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itchFamily="34" charset="0"/>
              <a:buChar char="-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4pPr>
            <a:lvl5pPr marL="917354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1339395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6pPr>
            <a:lvl7pPr marL="1761436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7pPr>
            <a:lvl8pPr marL="2183478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8pPr>
            <a:lvl9pPr marL="2605519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9pPr>
          </a:lstStyle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ko-KR" altLang="en-US" sz="1800" kern="0" dirty="0">
                <a:solidFill>
                  <a:schemeClr val="accent1">
                    <a:lumMod val="7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Times New Roman" panose="02020603050405020304" pitchFamily="18" charset="0"/>
              </a:rPr>
              <a:t>방법 </a:t>
            </a:r>
            <a:r>
              <a:rPr lang="en-US" altLang="ko-KR" sz="1800" kern="0" dirty="0">
                <a:solidFill>
                  <a:schemeClr val="accent1">
                    <a:lumMod val="7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Times New Roman" panose="02020603050405020304" pitchFamily="18" charset="0"/>
              </a:rPr>
              <a:t>Methodology</a:t>
            </a:r>
          </a:p>
          <a:p>
            <a:pPr lvl="1"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ko-KR" altLang="en-US" sz="1600" kern="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Times New Roman" panose="02020603050405020304" pitchFamily="18" charset="0"/>
              </a:rPr>
              <a:t> 연구개요</a:t>
            </a:r>
            <a:endParaRPr lang="en-US" altLang="ko-KR" sz="1600" kern="0" dirty="0">
              <a:solidFill>
                <a:schemeClr val="tx1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Times New Roman" panose="02020603050405020304" pitchFamily="18" charset="0"/>
            </a:endParaRPr>
          </a:p>
          <a:p>
            <a:pPr marL="243260" lvl="1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ko-KR" altLang="en-US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본 연구는 중소 식품 제조업체의 </a:t>
            </a:r>
            <a:r>
              <a:rPr lang="ko-KR" altLang="en-US" sz="11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저사양</a:t>
            </a:r>
            <a:r>
              <a:rPr lang="ko-KR" altLang="en-US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환경에서도 실시간 객체 탐지가 가능한 </a:t>
            </a: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AI </a:t>
            </a:r>
            <a:r>
              <a:rPr lang="ko-KR" altLang="en-US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모델을 도출하기 위해</a:t>
            </a: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YOLOv5 </a:t>
            </a:r>
            <a:r>
              <a:rPr lang="ko-KR" altLang="en-US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및 </a:t>
            </a: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YOLOv8</a:t>
            </a:r>
            <a:r>
              <a:rPr lang="ko-KR" altLang="en-US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의 경량화 모델을 대상으로 학습 파라미터 조합에 따른 성능 비교 실험을 수행하였다</a:t>
            </a: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.  </a:t>
            </a:r>
          </a:p>
          <a:p>
            <a:pPr marL="243260" lvl="1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ko-KR" altLang="en-US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총 </a:t>
            </a: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4</a:t>
            </a:r>
            <a:r>
              <a:rPr lang="ko-KR" altLang="en-US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종의 경량 모델</a:t>
            </a: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(YOLOv5n, YOLOv5s, YOLOv8n, YOLOv8s)</a:t>
            </a:r>
            <a:r>
              <a:rPr lang="ko-KR" altLang="en-US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을 기반으로</a:t>
            </a: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해상도</a:t>
            </a: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11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에포크</a:t>
            </a:r>
            <a:r>
              <a:rPr lang="ko-KR" altLang="en-US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수</a:t>
            </a: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confidence threshold</a:t>
            </a:r>
            <a:r>
              <a:rPr lang="ko-KR" altLang="en-US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를 변수로 설정한 총 </a:t>
            </a: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16</a:t>
            </a:r>
            <a:r>
              <a:rPr lang="ko-KR" altLang="en-US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가지 조합을 학습</a:t>
            </a: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·</a:t>
            </a:r>
            <a:r>
              <a:rPr lang="ko-KR" altLang="en-US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평가하였다</a:t>
            </a: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  <a:b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r>
              <a:rPr lang="ko-KR" altLang="en-US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성능 평가는 정확도</a:t>
            </a: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en-US" altLang="ko-KR" sz="11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mAP</a:t>
            </a: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F1-score), </a:t>
            </a:r>
            <a:r>
              <a:rPr lang="ko-KR" altLang="en-US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추론 속도</a:t>
            </a: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(FPS), </a:t>
            </a:r>
            <a:r>
              <a:rPr lang="ko-KR" altLang="en-US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모델 크기</a:t>
            </a: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(MB), </a:t>
            </a:r>
            <a:r>
              <a:rPr lang="ko-KR" altLang="en-US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일반화 지표</a:t>
            </a: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(GT Precision)</a:t>
            </a:r>
            <a:r>
              <a:rPr lang="ko-KR" altLang="en-US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를 중심으로 수행하였다</a:t>
            </a: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  <a:endParaRPr lang="en-US" altLang="ko-KR" sz="1200" kern="0" dirty="0">
              <a:solidFill>
                <a:schemeClr val="tx1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Times New Roman" panose="02020603050405020304" pitchFamily="18" charset="0"/>
            </a:endParaRPr>
          </a:p>
          <a:p>
            <a:pPr lvl="1"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ko-KR" altLang="en-US" sz="1600" kern="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Times New Roman" panose="02020603050405020304" pitchFamily="18" charset="0"/>
              </a:rPr>
              <a:t> 데이터셋 구성 </a:t>
            </a:r>
            <a:r>
              <a:rPr lang="en-US" altLang="ko-KR" sz="1600" kern="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Times New Roman" panose="02020603050405020304" pitchFamily="18" charset="0"/>
              </a:rPr>
              <a:t>(</a:t>
            </a:r>
            <a:r>
              <a:rPr lang="en-US" altLang="ko-KR" sz="1600" kern="0" dirty="0" err="1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Times New Roman" panose="02020603050405020304" pitchFamily="18" charset="0"/>
              </a:rPr>
              <a:t>Roboflow</a:t>
            </a:r>
            <a:r>
              <a:rPr lang="en-US" altLang="ko-KR" sz="1600" kern="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Times New Roman" panose="02020603050405020304" pitchFamily="18" charset="0"/>
              </a:rPr>
              <a:t>)</a:t>
            </a:r>
          </a:p>
          <a:p>
            <a:pPr lvl="1"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altLang="ko-KR" sz="1200" kern="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Times New Roman" panose="02020603050405020304" pitchFamily="18" charset="0"/>
              </a:rPr>
              <a:t>	</a:t>
            </a:r>
            <a:r>
              <a:rPr lang="ko-KR" altLang="en-US" sz="1200" kern="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Times New Roman" panose="02020603050405020304" pitchFamily="18" charset="0"/>
              </a:rPr>
              <a:t>총</a:t>
            </a:r>
            <a:r>
              <a:rPr lang="en-US" altLang="ko-KR" sz="1200" kern="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1200" kern="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Times New Roman" panose="02020603050405020304" pitchFamily="18" charset="0"/>
              </a:rPr>
              <a:t>이미지 수 </a:t>
            </a:r>
            <a:r>
              <a:rPr lang="en-US" altLang="ko-KR" sz="1200" kern="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Times New Roman" panose="02020603050405020304" pitchFamily="18" charset="0"/>
              </a:rPr>
              <a:t>: 1,586 </a:t>
            </a:r>
            <a:r>
              <a:rPr lang="ko-KR" altLang="en-US" sz="1200" kern="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Times New Roman" panose="02020603050405020304" pitchFamily="18" charset="0"/>
              </a:rPr>
              <a:t>장 </a:t>
            </a:r>
            <a:r>
              <a:rPr lang="en-US" altLang="ko-KR" sz="1200" kern="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Times New Roman" panose="02020603050405020304" pitchFamily="18" charset="0"/>
              </a:rPr>
              <a:t>(600</a:t>
            </a:r>
            <a:r>
              <a:rPr lang="ko-KR" altLang="en-US" sz="1200" kern="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Times New Roman" panose="02020603050405020304" pitchFamily="18" charset="0"/>
              </a:rPr>
              <a:t>여장 원본 이미지 증강 후 </a:t>
            </a:r>
            <a:r>
              <a:rPr lang="en-US" altLang="ko-KR" sz="1200" kern="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Times New Roman" panose="02020603050405020304" pitchFamily="18" charset="0"/>
              </a:rPr>
              <a:t>)</a:t>
            </a:r>
          </a:p>
          <a:p>
            <a:pPr lvl="1"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altLang="ko-KR" sz="1200" kern="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Times New Roman" panose="02020603050405020304" pitchFamily="18" charset="0"/>
              </a:rPr>
              <a:t>	</a:t>
            </a:r>
            <a:r>
              <a:rPr lang="ko-KR" altLang="en-US" sz="1200" kern="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Times New Roman" panose="02020603050405020304" pitchFamily="18" charset="0"/>
              </a:rPr>
              <a:t>클래스 구성 </a:t>
            </a:r>
            <a:r>
              <a:rPr lang="en-US" altLang="ko-KR" sz="1200" kern="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Times New Roman" panose="02020603050405020304" pitchFamily="18" charset="0"/>
              </a:rPr>
              <a:t>: </a:t>
            </a:r>
          </a:p>
          <a:p>
            <a:pPr marL="243260" lvl="1" indent="0">
              <a:spcBef>
                <a:spcPts val="600"/>
              </a:spcBef>
              <a:buNone/>
            </a:pPr>
            <a:r>
              <a:rPr lang="en-US" altLang="ko-KR" sz="1200" kern="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Times New Roman" panose="02020603050405020304" pitchFamily="18" charset="0"/>
              </a:rPr>
              <a:t>		[ </a:t>
            </a:r>
            <a:r>
              <a:rPr lang="en-US" altLang="ko-KR" sz="1200" b="1" kern="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Times New Roman" panose="02020603050405020304" pitchFamily="18" charset="0"/>
              </a:rPr>
              <a:t>“</a:t>
            </a:r>
            <a:r>
              <a:rPr lang="en-US" altLang="ko-KR" sz="1200" b="1" kern="0" dirty="0" err="1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Times New Roman" panose="02020603050405020304" pitchFamily="18" charset="0"/>
              </a:rPr>
              <a:t>gown_on</a:t>
            </a:r>
            <a:r>
              <a:rPr lang="en-US" altLang="ko-KR" sz="1200" b="1" kern="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Times New Roman" panose="02020603050405020304" pitchFamily="18" charset="0"/>
              </a:rPr>
              <a:t>” , “</a:t>
            </a:r>
            <a:r>
              <a:rPr lang="en-US" altLang="ko-KR" sz="1200" b="1" kern="0" dirty="0" err="1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Times New Roman" panose="02020603050405020304" pitchFamily="18" charset="0"/>
              </a:rPr>
              <a:t>hairnet_on</a:t>
            </a:r>
            <a:r>
              <a:rPr lang="en-US" altLang="ko-KR" sz="1200" b="1" kern="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Times New Roman" panose="02020603050405020304" pitchFamily="18" charset="0"/>
              </a:rPr>
              <a:t>” , “person”  </a:t>
            </a:r>
            <a:r>
              <a:rPr lang="en-US" altLang="ko-KR" sz="1200" kern="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Times New Roman" panose="02020603050405020304" pitchFamily="18" charset="0"/>
              </a:rPr>
              <a:t>]</a:t>
            </a:r>
          </a:p>
          <a:p>
            <a:pPr marL="243260" lvl="1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1200" b="1" kern="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Times New Roman" panose="02020603050405020304" pitchFamily="18" charset="0"/>
              </a:rPr>
              <a:t>	</a:t>
            </a:r>
            <a:r>
              <a:rPr lang="en-US" altLang="ko-KR" sz="1200" dirty="0"/>
              <a:t>.</a:t>
            </a:r>
          </a:p>
          <a:p>
            <a:pPr marL="243260" lvl="1" indent="0">
              <a:lnSpc>
                <a:spcPct val="100000"/>
              </a:lnSpc>
              <a:spcBef>
                <a:spcPts val="600"/>
              </a:spcBef>
              <a:buNone/>
            </a:pPr>
            <a:endParaRPr lang="en-US" altLang="ko-KR" sz="1000" dirty="0"/>
          </a:p>
          <a:p>
            <a:pPr marL="243260" lvl="1" indent="0">
              <a:lnSpc>
                <a:spcPct val="100000"/>
              </a:lnSpc>
              <a:spcBef>
                <a:spcPts val="600"/>
              </a:spcBef>
              <a:buNone/>
            </a:pPr>
            <a:endParaRPr lang="en-US" altLang="ko-KR" sz="1000" b="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marL="243260" lvl="1" indent="0">
              <a:spcBef>
                <a:spcPts val="600"/>
              </a:spcBef>
              <a:buNone/>
            </a:pPr>
            <a:endParaRPr lang="en-US" altLang="ko-KR" sz="10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8" name="제목 7">
            <a:extLst>
              <a:ext uri="{FF2B5EF4-FFF2-40B4-BE49-F238E27FC236}">
                <a16:creationId xmlns:a16="http://schemas.microsoft.com/office/drawing/2014/main" id="{06652B8C-76F8-0DA1-DE42-6680CCC0F2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방법 및 구현 </a:t>
            </a:r>
            <a:r>
              <a:rPr lang="en-US" altLang="ko-KR" dirty="0"/>
              <a:t>(Methodology &amp; Implementation)</a:t>
            </a:r>
            <a:endParaRPr lang="ko-KR" altLang="en-US" dirty="0"/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DA9FB7D0-224E-D184-88F5-85CBCA0312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6249075"/>
              </p:ext>
            </p:extLst>
          </p:nvPr>
        </p:nvGraphicFramePr>
        <p:xfrm>
          <a:off x="431954" y="4675549"/>
          <a:ext cx="4098438" cy="1097280"/>
        </p:xfrm>
        <a:graphic>
          <a:graphicData uri="http://schemas.openxmlformats.org/drawingml/2006/table">
            <a:tbl>
              <a:tblPr/>
              <a:tblGrid>
                <a:gridCol w="1366146">
                  <a:extLst>
                    <a:ext uri="{9D8B030D-6E8A-4147-A177-3AD203B41FA5}">
                      <a16:colId xmlns:a16="http://schemas.microsoft.com/office/drawing/2014/main" val="780870966"/>
                    </a:ext>
                  </a:extLst>
                </a:gridCol>
                <a:gridCol w="1366146">
                  <a:extLst>
                    <a:ext uri="{9D8B030D-6E8A-4147-A177-3AD203B41FA5}">
                      <a16:colId xmlns:a16="http://schemas.microsoft.com/office/drawing/2014/main" val="3704678137"/>
                    </a:ext>
                  </a:extLst>
                </a:gridCol>
                <a:gridCol w="1366146">
                  <a:extLst>
                    <a:ext uri="{9D8B030D-6E8A-4147-A177-3AD203B41FA5}">
                      <a16:colId xmlns:a16="http://schemas.microsoft.com/office/drawing/2014/main" val="111339311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세트 종류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이미지 수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비율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38118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Train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1,359</a:t>
                      </a:r>
                      <a:r>
                        <a:rPr lang="ko-KR" altLang="en-US" sz="12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장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86%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51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Valid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132</a:t>
                      </a:r>
                      <a:r>
                        <a:rPr lang="ko-KR" altLang="en-US" sz="12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장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8%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00637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Test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95</a:t>
                      </a:r>
                      <a:r>
                        <a:rPr lang="ko-KR" altLang="en-US" sz="12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장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6%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7562932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2E4B6925-9097-A06B-242B-77B3F411711B}"/>
              </a:ext>
            </a:extLst>
          </p:cNvPr>
          <p:cNvSpPr txBox="1"/>
          <p:nvPr/>
        </p:nvSpPr>
        <p:spPr>
          <a:xfrm>
            <a:off x="338400" y="5847804"/>
            <a:ext cx="837364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50" dirty="0">
                <a:solidFill>
                  <a:srgbClr val="FF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⚠️ 실제 모델 학습 시에는 </a:t>
            </a:r>
            <a:r>
              <a:rPr lang="en-US" altLang="ko-KR" sz="1050" dirty="0">
                <a:solidFill>
                  <a:srgbClr val="FF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Google </a:t>
            </a:r>
            <a:r>
              <a:rPr lang="en-US" altLang="ko-KR" sz="1050" dirty="0" err="1">
                <a:solidFill>
                  <a:srgbClr val="FF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Colab</a:t>
            </a:r>
            <a:r>
              <a:rPr lang="en-US" altLang="ko-KR" sz="1050" dirty="0">
                <a:solidFill>
                  <a:srgbClr val="FF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1050" dirty="0">
                <a:solidFill>
                  <a:srgbClr val="FF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내에서 </a:t>
            </a:r>
            <a:r>
              <a:rPr lang="en-US" altLang="ko-KR" sz="1050" b="1" dirty="0">
                <a:solidFill>
                  <a:srgbClr val="FF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Train 75% / Valid 15% / Test 10%</a:t>
            </a:r>
            <a:r>
              <a:rPr lang="ko-KR" altLang="en-US" sz="1050" dirty="0">
                <a:solidFill>
                  <a:srgbClr val="FF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비율로 재분할하여 적용함</a:t>
            </a:r>
            <a:r>
              <a:rPr lang="en-US" altLang="ko-KR" sz="1050" dirty="0">
                <a:solidFill>
                  <a:srgbClr val="FF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  <a:endParaRPr lang="ko-KR" altLang="en-US" sz="1050" dirty="0">
              <a:solidFill>
                <a:srgbClr val="FF0000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AE3AF975-A2CF-FC30-4494-D5F51832EA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9775" y="3789004"/>
            <a:ext cx="3987427" cy="198002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739655180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891D5E-7F71-D53A-B5ED-CD534DFF99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>
            <a:extLst>
              <a:ext uri="{FF2B5EF4-FFF2-40B4-BE49-F238E27FC236}">
                <a16:creationId xmlns:a16="http://schemas.microsoft.com/office/drawing/2014/main" id="{E88AEE14-742E-D6B5-7F62-09E58B4D4E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0012" y="1088974"/>
            <a:ext cx="8312034" cy="43894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3F3E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18900000" algn="ctr" rotWithShape="0">
                    <a:srgbClr val="4B734F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241795" indent="-241795" algn="l" defTabSz="597892" rtl="0" eaLnBrk="0" fontAlgn="base" hangingPunct="0">
              <a:lnSpc>
                <a:spcPct val="150000"/>
              </a:lnSpc>
              <a:spcBef>
                <a:spcPct val="115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n"/>
              <a:defRPr sz="1600" b="1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  <a:cs typeface="+mn-cs"/>
              </a:defRPr>
            </a:lvl1pPr>
            <a:lvl2pPr marL="410318" indent="-167058" algn="l" defTabSz="597892" rtl="0" eaLnBrk="0" fontAlgn="base" hangingPunct="0">
              <a:lnSpc>
                <a:spcPct val="150000"/>
              </a:lnSpc>
              <a:spcBef>
                <a:spcPct val="5000"/>
              </a:spcBef>
              <a:spcAft>
                <a:spcPct val="0"/>
              </a:spcAft>
              <a:buClr>
                <a:schemeClr val="tx2"/>
              </a:buClr>
              <a:buFont typeface="맑은 고딕" panose="020B0503020000020004" pitchFamily="50" charset="-127"/>
              <a:buChar char="√"/>
              <a:defRPr sz="14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2pPr>
            <a:lvl3pPr marL="580307" indent="-168524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3pPr>
            <a:lvl4pPr marL="748831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itchFamily="34" charset="0"/>
              <a:buChar char="-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4pPr>
            <a:lvl5pPr marL="917354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1339395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6pPr>
            <a:lvl7pPr marL="1761436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7pPr>
            <a:lvl8pPr marL="2183478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8pPr>
            <a:lvl9pPr marL="2605519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9pPr>
          </a:lstStyle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ko-KR" altLang="en-US" sz="1800" kern="0" dirty="0">
                <a:solidFill>
                  <a:schemeClr val="accent1">
                    <a:lumMod val="7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Times New Roman" panose="02020603050405020304" pitchFamily="18" charset="0"/>
              </a:rPr>
              <a:t>방법 </a:t>
            </a:r>
            <a:r>
              <a:rPr lang="en-US" altLang="ko-KR" sz="1800" kern="0" dirty="0">
                <a:solidFill>
                  <a:schemeClr val="accent1">
                    <a:lumMod val="7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Times New Roman" panose="02020603050405020304" pitchFamily="18" charset="0"/>
              </a:rPr>
              <a:t>Methodology</a:t>
            </a:r>
          </a:p>
          <a:p>
            <a:pPr marL="243260" lvl="1" indent="0">
              <a:spcBef>
                <a:spcPts val="600"/>
              </a:spcBef>
              <a:buNone/>
            </a:pPr>
            <a:r>
              <a:rPr lang="ko-KR" altLang="en-US" sz="1600" b="1" kern="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Times New Roman" panose="02020603050405020304" pitchFamily="18" charset="0"/>
              </a:rPr>
              <a:t>연구개요</a:t>
            </a:r>
            <a:endParaRPr lang="en-US" altLang="ko-KR" sz="1600" b="1" kern="0" dirty="0">
              <a:solidFill>
                <a:schemeClr val="tx1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Times New Roman" panose="02020603050405020304" pitchFamily="18" charset="0"/>
            </a:endParaRPr>
          </a:p>
          <a:p>
            <a:pPr marL="243260" lvl="1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ko-KR" altLang="en-US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본 연구는 중소 식품 제조업체의 </a:t>
            </a:r>
            <a:r>
              <a:rPr lang="ko-KR" altLang="en-US" sz="11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저사양</a:t>
            </a:r>
            <a:r>
              <a:rPr lang="ko-KR" altLang="en-US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환경에서도 실시간 객체 탐지가 가능한 </a:t>
            </a: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AI </a:t>
            </a:r>
            <a:r>
              <a:rPr lang="ko-KR" altLang="en-US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모델을 도출하기 위해</a:t>
            </a: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YOLOv5 </a:t>
            </a:r>
            <a:r>
              <a:rPr lang="ko-KR" altLang="en-US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및 </a:t>
            </a: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YOLOv8</a:t>
            </a:r>
            <a:r>
              <a:rPr lang="ko-KR" altLang="en-US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의 경량화 모델을 대상으로 학습 파라미터 조합에 따른 성능 비교 실험을 수행하였다</a:t>
            </a: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.  </a:t>
            </a:r>
          </a:p>
          <a:p>
            <a:pPr marL="243260" lvl="1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ko-KR" altLang="en-US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총 </a:t>
            </a: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4</a:t>
            </a:r>
            <a:r>
              <a:rPr lang="ko-KR" altLang="en-US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종의 경량 모델</a:t>
            </a: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(YOLOv5n, YOLOv5s, YOLOv8n, YOLOv8s)</a:t>
            </a:r>
            <a:r>
              <a:rPr lang="ko-KR" altLang="en-US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을 기반으로</a:t>
            </a: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해상도</a:t>
            </a: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11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에포크</a:t>
            </a:r>
            <a:r>
              <a:rPr lang="ko-KR" altLang="en-US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수</a:t>
            </a: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confidence threshold</a:t>
            </a:r>
            <a:r>
              <a:rPr lang="ko-KR" altLang="en-US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를 변수로 설정한 총 </a:t>
            </a: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16</a:t>
            </a:r>
            <a:r>
              <a:rPr lang="ko-KR" altLang="en-US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가지 조합을 학습</a:t>
            </a: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·</a:t>
            </a:r>
            <a:r>
              <a:rPr lang="ko-KR" altLang="en-US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평가하였다</a:t>
            </a: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  <a:b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r>
              <a:rPr lang="ko-KR" altLang="en-US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성능 평가는 정확도</a:t>
            </a: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en-US" altLang="ko-KR" sz="11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mAP</a:t>
            </a: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F1-score), </a:t>
            </a:r>
            <a:r>
              <a:rPr lang="ko-KR" altLang="en-US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추론 속도</a:t>
            </a: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(FPS), </a:t>
            </a:r>
            <a:r>
              <a:rPr lang="ko-KR" altLang="en-US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모델 크기</a:t>
            </a: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(MB), </a:t>
            </a:r>
            <a:r>
              <a:rPr lang="ko-KR" altLang="en-US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일반화 지표</a:t>
            </a: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(GT Precision)</a:t>
            </a:r>
            <a:r>
              <a:rPr lang="ko-KR" altLang="en-US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를 중심으로 수행하였다</a:t>
            </a: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</a:p>
          <a:p>
            <a:pPr marL="243260" lvl="1" indent="0">
              <a:lnSpc>
                <a:spcPct val="100000"/>
              </a:lnSpc>
              <a:spcBef>
                <a:spcPts val="600"/>
              </a:spcBef>
              <a:buNone/>
            </a:pPr>
            <a:endParaRPr lang="en-US" altLang="ko-KR" sz="1100" kern="0" dirty="0">
              <a:solidFill>
                <a:schemeClr val="tx1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Times New Roman" panose="02020603050405020304" pitchFamily="18" charset="0"/>
            </a:endParaRPr>
          </a:p>
          <a:p>
            <a:pPr marL="243260" lvl="1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ko-KR" altLang="en-US" sz="16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모델 구조 및 구성요소</a:t>
            </a:r>
            <a:endParaRPr lang="en-US" altLang="ko-KR" sz="1600" b="1" kern="0" dirty="0">
              <a:solidFill>
                <a:schemeClr val="tx1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Times New Roman" panose="02020603050405020304" pitchFamily="18" charset="0"/>
            </a:endParaRPr>
          </a:p>
          <a:p>
            <a:pPr marL="243260" lvl="1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11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YOLOv5n/s, YOLOv8n/s</a:t>
            </a:r>
            <a:br>
              <a:rPr lang="ko-KR" altLang="en-US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r>
              <a:rPr lang="en-US" altLang="ko-KR" sz="11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Ultralytics</a:t>
            </a:r>
            <a:r>
              <a:rPr lang="ko-KR" altLang="en-US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에서 제공하는 공식 구조를 기반으로 하며</a:t>
            </a: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YOLOv5n/s</a:t>
            </a:r>
            <a:r>
              <a:rPr lang="ko-KR" altLang="en-US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는 </a:t>
            </a: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CSP </a:t>
            </a:r>
            <a:r>
              <a:rPr lang="ko-KR" altLang="en-US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구조 기반의 경량화 백본을 사용하고</a:t>
            </a: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YOLOv8n/s</a:t>
            </a:r>
            <a:r>
              <a:rPr lang="ko-KR" altLang="en-US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는 기존 </a:t>
            </a: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Anchor-free </a:t>
            </a:r>
            <a:r>
              <a:rPr lang="ko-KR" altLang="en-US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방식으로 </a:t>
            </a:r>
            <a:r>
              <a:rPr lang="ko-KR" altLang="en-US" sz="11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경량화되었다</a:t>
            </a: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. </a:t>
            </a:r>
          </a:p>
          <a:p>
            <a:pPr marL="243260" lvl="1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ko-KR" altLang="en-US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모든 실험은 각 모델의 사전 구조를 변경하지 않고 동일한 학습 파이프라인 내에서 비교하였다</a:t>
            </a: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  <a:endParaRPr lang="en-US" altLang="ko-KR" sz="1100" b="1" kern="0" dirty="0">
              <a:solidFill>
                <a:schemeClr val="tx1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Times New Roman" panose="02020603050405020304" pitchFamily="18" charset="0"/>
            </a:endParaRPr>
          </a:p>
          <a:p>
            <a:pPr marL="243260" lvl="1" indent="0">
              <a:lnSpc>
                <a:spcPct val="100000"/>
              </a:lnSpc>
              <a:spcBef>
                <a:spcPts val="600"/>
              </a:spcBef>
              <a:buNone/>
            </a:pPr>
            <a:endParaRPr lang="en-US" altLang="ko-KR" sz="1200" b="1" kern="0" dirty="0">
              <a:solidFill>
                <a:schemeClr val="tx1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Times New Roman" panose="02020603050405020304" pitchFamily="18" charset="0"/>
            </a:endParaRPr>
          </a:p>
          <a:p>
            <a:pPr marL="243260" lvl="1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1200" b="1" kern="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Times New Roman" panose="02020603050405020304" pitchFamily="18" charset="0"/>
              </a:rPr>
              <a:t>	</a:t>
            </a:r>
            <a:r>
              <a:rPr lang="en-US" altLang="ko-KR" sz="1200" dirty="0"/>
              <a:t>.</a:t>
            </a:r>
          </a:p>
          <a:p>
            <a:pPr marL="243260" lvl="1" indent="0">
              <a:lnSpc>
                <a:spcPct val="100000"/>
              </a:lnSpc>
              <a:spcBef>
                <a:spcPts val="600"/>
              </a:spcBef>
              <a:buNone/>
            </a:pPr>
            <a:endParaRPr lang="en-US" altLang="ko-KR" sz="1000" dirty="0"/>
          </a:p>
          <a:p>
            <a:pPr marL="243260" lvl="1" indent="0">
              <a:lnSpc>
                <a:spcPct val="100000"/>
              </a:lnSpc>
              <a:spcBef>
                <a:spcPts val="600"/>
              </a:spcBef>
              <a:buNone/>
            </a:pPr>
            <a:endParaRPr lang="en-US" altLang="ko-KR" sz="1000" b="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marL="243260" lvl="1" indent="0">
              <a:spcBef>
                <a:spcPts val="600"/>
              </a:spcBef>
              <a:buNone/>
            </a:pPr>
            <a:endParaRPr lang="en-US" altLang="ko-KR" sz="10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8" name="제목 7">
            <a:extLst>
              <a:ext uri="{FF2B5EF4-FFF2-40B4-BE49-F238E27FC236}">
                <a16:creationId xmlns:a16="http://schemas.microsoft.com/office/drawing/2014/main" id="{31D30F25-67C2-AF93-C147-6A667712F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방법 및 구현 </a:t>
            </a:r>
            <a:r>
              <a:rPr lang="en-US" altLang="ko-KR" dirty="0"/>
              <a:t>(Methodology &amp; Implementation)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59688824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FA27FA-983B-2646-16EA-D95C88A45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>
            <a:extLst>
              <a:ext uri="{FF2B5EF4-FFF2-40B4-BE49-F238E27FC236}">
                <a16:creationId xmlns:a16="http://schemas.microsoft.com/office/drawing/2014/main" id="{A38AACD5-E23A-F61C-9764-60C8A8BA19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0012" y="1088974"/>
            <a:ext cx="8312034" cy="10039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3F3E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18900000" algn="ctr" rotWithShape="0">
                    <a:srgbClr val="4B734F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241795" indent="-241795" algn="l" defTabSz="597892" rtl="0" eaLnBrk="0" fontAlgn="base" hangingPunct="0">
              <a:lnSpc>
                <a:spcPct val="150000"/>
              </a:lnSpc>
              <a:spcBef>
                <a:spcPct val="115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n"/>
              <a:defRPr sz="1600" b="1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  <a:cs typeface="+mn-cs"/>
              </a:defRPr>
            </a:lvl1pPr>
            <a:lvl2pPr marL="410318" indent="-167058" algn="l" defTabSz="597892" rtl="0" eaLnBrk="0" fontAlgn="base" hangingPunct="0">
              <a:lnSpc>
                <a:spcPct val="150000"/>
              </a:lnSpc>
              <a:spcBef>
                <a:spcPct val="5000"/>
              </a:spcBef>
              <a:spcAft>
                <a:spcPct val="0"/>
              </a:spcAft>
              <a:buClr>
                <a:schemeClr val="tx2"/>
              </a:buClr>
              <a:buFont typeface="맑은 고딕" panose="020B0503020000020004" pitchFamily="50" charset="-127"/>
              <a:buChar char="√"/>
              <a:defRPr sz="14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2pPr>
            <a:lvl3pPr marL="580307" indent="-168524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3pPr>
            <a:lvl4pPr marL="748831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itchFamily="34" charset="0"/>
              <a:buChar char="-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4pPr>
            <a:lvl5pPr marL="917354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1339395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6pPr>
            <a:lvl7pPr marL="1761436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7pPr>
            <a:lvl8pPr marL="2183478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8pPr>
            <a:lvl9pPr marL="2605519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9pPr>
          </a:lstStyle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ko-KR" altLang="en-US" sz="1800" kern="0" dirty="0">
                <a:solidFill>
                  <a:schemeClr val="accent1">
                    <a:lumMod val="7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Times New Roman" panose="02020603050405020304" pitchFamily="18" charset="0"/>
              </a:rPr>
              <a:t>방법 </a:t>
            </a:r>
            <a:r>
              <a:rPr lang="en-US" altLang="ko-KR" sz="1800" kern="0" dirty="0">
                <a:solidFill>
                  <a:schemeClr val="accent1">
                    <a:lumMod val="7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Times New Roman" panose="02020603050405020304" pitchFamily="18" charset="0"/>
              </a:rPr>
              <a:t>Methodology</a:t>
            </a:r>
          </a:p>
          <a:p>
            <a:pPr marL="243260" lvl="1" indent="0">
              <a:spcBef>
                <a:spcPts val="600"/>
              </a:spcBef>
              <a:buNone/>
            </a:pPr>
            <a:r>
              <a:rPr lang="ko-KR" altLang="en-US" sz="16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파라미터 조합 설계 및 설정 근거</a:t>
            </a:r>
            <a:endParaRPr lang="en-US" altLang="ko-KR" sz="1600" b="1" kern="0" dirty="0">
              <a:solidFill>
                <a:schemeClr val="tx1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Times New Roman" panose="02020603050405020304" pitchFamily="18" charset="0"/>
            </a:endParaRPr>
          </a:p>
          <a:p>
            <a:pPr marL="243260" lvl="1" indent="0">
              <a:spcBef>
                <a:spcPts val="600"/>
              </a:spcBef>
              <a:buNone/>
            </a:pPr>
            <a:endParaRPr lang="en-US" altLang="ko-KR" sz="10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8" name="제목 7">
            <a:extLst>
              <a:ext uri="{FF2B5EF4-FFF2-40B4-BE49-F238E27FC236}">
                <a16:creationId xmlns:a16="http://schemas.microsoft.com/office/drawing/2014/main" id="{5E2092AE-57EF-2E03-F138-EF87B6875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방법 및 구현 </a:t>
            </a:r>
            <a:r>
              <a:rPr lang="en-US" altLang="ko-KR" dirty="0"/>
              <a:t>(Methodology &amp; Implementation)</a:t>
            </a:r>
            <a:endParaRPr lang="ko-KR" altLang="en-US" dirty="0"/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B70E20B-743F-3431-9CF7-DB46B138D0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1631264"/>
              </p:ext>
            </p:extLst>
          </p:nvPr>
        </p:nvGraphicFramePr>
        <p:xfrm>
          <a:off x="422877" y="2092903"/>
          <a:ext cx="8280092" cy="3420038"/>
        </p:xfrm>
        <a:graphic>
          <a:graphicData uri="http://schemas.openxmlformats.org/drawingml/2006/table">
            <a:tbl>
              <a:tblPr/>
              <a:tblGrid>
                <a:gridCol w="1620018">
                  <a:extLst>
                    <a:ext uri="{9D8B030D-6E8A-4147-A177-3AD203B41FA5}">
                      <a16:colId xmlns:a16="http://schemas.microsoft.com/office/drawing/2014/main" val="3343909711"/>
                    </a:ext>
                  </a:extLst>
                </a:gridCol>
                <a:gridCol w="1260014">
                  <a:extLst>
                    <a:ext uri="{9D8B030D-6E8A-4147-A177-3AD203B41FA5}">
                      <a16:colId xmlns:a16="http://schemas.microsoft.com/office/drawing/2014/main" val="3288297027"/>
                    </a:ext>
                  </a:extLst>
                </a:gridCol>
                <a:gridCol w="2880032">
                  <a:extLst>
                    <a:ext uri="{9D8B030D-6E8A-4147-A177-3AD203B41FA5}">
                      <a16:colId xmlns:a16="http://schemas.microsoft.com/office/drawing/2014/main" val="3765902589"/>
                    </a:ext>
                  </a:extLst>
                </a:gridCol>
                <a:gridCol w="2520028">
                  <a:extLst>
                    <a:ext uri="{9D8B030D-6E8A-4147-A177-3AD203B41FA5}">
                      <a16:colId xmlns:a16="http://schemas.microsoft.com/office/drawing/2014/main" val="1662574199"/>
                    </a:ext>
                  </a:extLst>
                </a:gridCol>
              </a:tblGrid>
              <a:tr h="331451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b="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변수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b="1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실험 조건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b="1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설정 근거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b="1" dirty="0" err="1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비선택</a:t>
                      </a:r>
                      <a:r>
                        <a:rPr lang="ko-KR" altLang="en-US" sz="1000" b="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조건 및 배제 사유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3502902"/>
                  </a:ext>
                </a:extLst>
              </a:tr>
              <a:tr h="1029529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b="1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입력 해상도</a:t>
                      </a:r>
                      <a:endParaRPr lang="ko-KR" altLang="en-US" sz="100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640, 960 </a:t>
                      </a:r>
                      <a:r>
                        <a:rPr lang="en-US" sz="1000" dirty="0" err="1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px</a:t>
                      </a:r>
                      <a:endParaRPr lang="en-US" sz="10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실제 식품공장 </a:t>
                      </a:r>
                      <a:r>
                        <a:rPr lang="en-US" altLang="ko-KR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CCTV</a:t>
                      </a:r>
                      <a:r>
                        <a:rPr lang="ko-KR" altLang="en-US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의 일반적 해상도 범위 고려 </a:t>
                      </a:r>
                      <a:r>
                        <a:rPr lang="en-US" altLang="ko-KR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(720p ~ 1080p)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480px </a:t>
                      </a:r>
                      <a:r>
                        <a:rPr lang="ko-KR" altLang="en-US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이하는 </a:t>
                      </a:r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mAP </a:t>
                      </a:r>
                      <a:r>
                        <a:rPr lang="ko-KR" altLang="en-US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급감</a:t>
                      </a:r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, 1280px </a:t>
                      </a:r>
                      <a:r>
                        <a:rPr lang="ko-KR" altLang="en-US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이상은 </a:t>
                      </a:r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FPS </a:t>
                      </a:r>
                      <a:r>
                        <a:rPr lang="ko-KR" altLang="en-US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급락으로 현장 도입 불가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8352706"/>
                  </a:ext>
                </a:extLst>
              </a:tr>
              <a:tr h="793452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b="1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에포크 수</a:t>
                      </a:r>
                      <a:endParaRPr lang="ko-KR" altLang="en-US" sz="100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50, 100 Epoch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50</a:t>
                      </a:r>
                      <a:r>
                        <a:rPr lang="ko-KR" altLang="en-US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은 수렴 확인용</a:t>
                      </a:r>
                      <a:r>
                        <a:rPr lang="en-US" altLang="ko-KR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, 100</a:t>
                      </a:r>
                      <a:r>
                        <a:rPr lang="ko-KR" altLang="en-US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은 학습 안정성 확보 목적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150/200 epoch </a:t>
                      </a:r>
                      <a:r>
                        <a:rPr lang="ko-KR" altLang="en-US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실험 시 과적합 발생 → 성능 감소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5149248"/>
                  </a:ext>
                </a:extLst>
              </a:tr>
              <a:tr h="1265606">
                <a:tc>
                  <a:txBody>
                    <a:bodyPr/>
                    <a:lstStyle/>
                    <a:p>
                      <a:pPr algn="ctr"/>
                      <a:r>
                        <a:rPr lang="en-US" sz="1000" b="1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Confidence Threshold</a:t>
                      </a:r>
                      <a:endParaRPr lang="en-US" sz="100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0.25, 0.45, 0.65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낮을수록 </a:t>
                      </a:r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Recall </a:t>
                      </a:r>
                      <a:r>
                        <a:rPr lang="ko-KR" altLang="en-US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향상</a:t>
                      </a:r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, </a:t>
                      </a:r>
                      <a:r>
                        <a:rPr lang="ko-KR" altLang="en-US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높을수록 </a:t>
                      </a:r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Precision </a:t>
                      </a:r>
                      <a:r>
                        <a:rPr lang="ko-KR" altLang="en-US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향상되는 </a:t>
                      </a:r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trade-off </a:t>
                      </a:r>
                      <a:r>
                        <a:rPr lang="ko-KR" altLang="en-US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기반 실험 설계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0.1/0.9</a:t>
                      </a:r>
                      <a:r>
                        <a:rPr lang="ko-KR" altLang="en-US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는 </a:t>
                      </a:r>
                      <a:r>
                        <a:rPr lang="ko-KR" altLang="en-US" sz="1000" dirty="0" err="1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오탐</a:t>
                      </a:r>
                      <a:r>
                        <a:rPr lang="en-US" altLang="ko-KR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/</a:t>
                      </a:r>
                      <a:r>
                        <a:rPr lang="ko-KR" altLang="en-US" sz="1000" dirty="0" err="1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미탐</a:t>
                      </a:r>
                      <a:r>
                        <a:rPr lang="ko-KR" altLang="en-US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과도 발생</a:t>
                      </a:r>
                      <a:r>
                        <a:rPr lang="en-US" altLang="ko-KR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, </a:t>
                      </a:r>
                      <a:r>
                        <a:rPr lang="ko-KR" altLang="en-US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실사용 가능 범위를 벗어남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05187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48850327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1D89E6-1FE7-DEE9-BCCA-05DE7753A7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>
            <a:extLst>
              <a:ext uri="{FF2B5EF4-FFF2-40B4-BE49-F238E27FC236}">
                <a16:creationId xmlns:a16="http://schemas.microsoft.com/office/drawing/2014/main" id="{73A5884D-C14F-67BA-CFAA-59CE37F05F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0012" y="1088974"/>
            <a:ext cx="8312034" cy="10039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3F3E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18900000" algn="ctr" rotWithShape="0">
                    <a:srgbClr val="4B734F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241795" indent="-241795" algn="l" defTabSz="597892" rtl="0" eaLnBrk="0" fontAlgn="base" hangingPunct="0">
              <a:lnSpc>
                <a:spcPct val="150000"/>
              </a:lnSpc>
              <a:spcBef>
                <a:spcPct val="115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n"/>
              <a:defRPr sz="1600" b="1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  <a:cs typeface="+mn-cs"/>
              </a:defRPr>
            </a:lvl1pPr>
            <a:lvl2pPr marL="410318" indent="-167058" algn="l" defTabSz="597892" rtl="0" eaLnBrk="0" fontAlgn="base" hangingPunct="0">
              <a:lnSpc>
                <a:spcPct val="150000"/>
              </a:lnSpc>
              <a:spcBef>
                <a:spcPct val="5000"/>
              </a:spcBef>
              <a:spcAft>
                <a:spcPct val="0"/>
              </a:spcAft>
              <a:buClr>
                <a:schemeClr val="tx2"/>
              </a:buClr>
              <a:buFont typeface="맑은 고딕" panose="020B0503020000020004" pitchFamily="50" charset="-127"/>
              <a:buChar char="√"/>
              <a:defRPr sz="14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2pPr>
            <a:lvl3pPr marL="580307" indent="-168524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3pPr>
            <a:lvl4pPr marL="748831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itchFamily="34" charset="0"/>
              <a:buChar char="-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4pPr>
            <a:lvl5pPr marL="917354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1339395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6pPr>
            <a:lvl7pPr marL="1761436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7pPr>
            <a:lvl8pPr marL="2183478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8pPr>
            <a:lvl9pPr marL="2605519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9pPr>
          </a:lstStyle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ko-KR" altLang="en-US" sz="1800" kern="0" dirty="0">
                <a:solidFill>
                  <a:schemeClr val="accent1">
                    <a:lumMod val="7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Times New Roman" panose="02020603050405020304" pitchFamily="18" charset="0"/>
              </a:rPr>
              <a:t>방법 </a:t>
            </a:r>
            <a:r>
              <a:rPr lang="en-US" altLang="ko-KR" sz="1800" kern="0" dirty="0">
                <a:solidFill>
                  <a:schemeClr val="accent1">
                    <a:lumMod val="7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Times New Roman" panose="02020603050405020304" pitchFamily="18" charset="0"/>
              </a:rPr>
              <a:t>Methodology</a:t>
            </a:r>
          </a:p>
          <a:p>
            <a:pPr marL="243260" lvl="1" indent="0">
              <a:spcBef>
                <a:spcPts val="600"/>
              </a:spcBef>
              <a:buNone/>
            </a:pPr>
            <a:r>
              <a:rPr lang="ko-KR" altLang="en-US" sz="16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성능 평가 지표 기준</a:t>
            </a:r>
            <a:endParaRPr lang="en-US" altLang="ko-KR" sz="1600" b="1" kern="0" dirty="0">
              <a:solidFill>
                <a:schemeClr val="tx1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Times New Roman" panose="02020603050405020304" pitchFamily="18" charset="0"/>
            </a:endParaRPr>
          </a:p>
          <a:p>
            <a:pPr marL="243260" lvl="1" indent="0">
              <a:spcBef>
                <a:spcPts val="600"/>
              </a:spcBef>
              <a:buNone/>
            </a:pPr>
            <a:endParaRPr lang="en-US" altLang="ko-KR" sz="10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8" name="제목 7">
            <a:extLst>
              <a:ext uri="{FF2B5EF4-FFF2-40B4-BE49-F238E27FC236}">
                <a16:creationId xmlns:a16="http://schemas.microsoft.com/office/drawing/2014/main" id="{578191DC-49D1-6286-5FB4-B6A271EFA0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방법 및 구현 </a:t>
            </a:r>
            <a:r>
              <a:rPr lang="en-US" altLang="ko-KR" dirty="0"/>
              <a:t>(Methodology &amp; Implementation)</a:t>
            </a:r>
            <a:endParaRPr lang="ko-KR" altLang="en-US" dirty="0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158DB9E-D527-689E-B37D-F5F94B69D4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2604841"/>
              </p:ext>
            </p:extLst>
          </p:nvPr>
        </p:nvGraphicFramePr>
        <p:xfrm>
          <a:off x="400012" y="2105936"/>
          <a:ext cx="8312034" cy="3334958"/>
        </p:xfrm>
        <a:graphic>
          <a:graphicData uri="http://schemas.openxmlformats.org/drawingml/2006/table">
            <a:tbl>
              <a:tblPr/>
              <a:tblGrid>
                <a:gridCol w="2770678">
                  <a:extLst>
                    <a:ext uri="{9D8B030D-6E8A-4147-A177-3AD203B41FA5}">
                      <a16:colId xmlns:a16="http://schemas.microsoft.com/office/drawing/2014/main" val="1128860442"/>
                    </a:ext>
                  </a:extLst>
                </a:gridCol>
                <a:gridCol w="2770678">
                  <a:extLst>
                    <a:ext uri="{9D8B030D-6E8A-4147-A177-3AD203B41FA5}">
                      <a16:colId xmlns:a16="http://schemas.microsoft.com/office/drawing/2014/main" val="650636851"/>
                    </a:ext>
                  </a:extLst>
                </a:gridCol>
                <a:gridCol w="2770678">
                  <a:extLst>
                    <a:ext uri="{9D8B030D-6E8A-4147-A177-3AD203B41FA5}">
                      <a16:colId xmlns:a16="http://schemas.microsoft.com/office/drawing/2014/main" val="1468982314"/>
                    </a:ext>
                  </a:extLst>
                </a:gridCol>
              </a:tblGrid>
              <a:tr h="344742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b="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평가 지표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b="1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설명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b="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목적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116477"/>
                  </a:ext>
                </a:extLst>
              </a:tr>
              <a:tr h="598043">
                <a:tc>
                  <a:txBody>
                    <a:bodyPr/>
                    <a:lstStyle/>
                    <a:p>
                      <a:pPr algn="ctr"/>
                      <a:r>
                        <a:rPr lang="en-US" sz="1000" b="1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mAP@0.5</a:t>
                      </a:r>
                      <a:endParaRPr lang="en-US" sz="100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mean Average Precision </a:t>
                      </a:r>
                      <a:r>
                        <a:rPr lang="ko-KR" altLang="en-US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기준 정확도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모델 정확도 중심 비교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3376515"/>
                  </a:ext>
                </a:extLst>
              </a:tr>
              <a:tr h="598043">
                <a:tc>
                  <a:txBody>
                    <a:bodyPr/>
                    <a:lstStyle/>
                    <a:p>
                      <a:pPr algn="ctr"/>
                      <a:r>
                        <a:rPr lang="en-US" sz="1000" b="1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F1-score</a:t>
                      </a:r>
                      <a:endParaRPr lang="en-US" sz="100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Precision-Recall </a:t>
                      </a:r>
                      <a:r>
                        <a:rPr lang="ko-KR" altLang="en-US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균형 지표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현장 오탐</a:t>
                      </a:r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/</a:t>
                      </a:r>
                      <a:r>
                        <a:rPr lang="ko-KR" altLang="en-US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미탐 균형 판단용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9855753"/>
                  </a:ext>
                </a:extLst>
              </a:tr>
              <a:tr h="344742">
                <a:tc>
                  <a:txBody>
                    <a:bodyPr/>
                    <a:lstStyle/>
                    <a:p>
                      <a:pPr algn="ctr"/>
                      <a:r>
                        <a:rPr lang="en-US" sz="1000" b="1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FPS (Frames Per Second)</a:t>
                      </a:r>
                      <a:endParaRPr lang="en-US" sz="100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</a:t>
                      </a:r>
                      <a:r>
                        <a:rPr lang="ko-KR" altLang="en-US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초당 프레임 추론 속도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실시간성 검증 기준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3999403"/>
                  </a:ext>
                </a:extLst>
              </a:tr>
              <a:tr h="598043">
                <a:tc>
                  <a:txBody>
                    <a:bodyPr/>
                    <a:lstStyle/>
                    <a:p>
                      <a:pPr algn="ctr"/>
                      <a:r>
                        <a:rPr lang="en-US" sz="1000" b="1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Model Size (MB)</a:t>
                      </a:r>
                      <a:endParaRPr lang="en-US" sz="100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학습 완료된 모델 용량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로컬 저장 및 배포 가능성 판단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819185"/>
                  </a:ext>
                </a:extLst>
              </a:tr>
              <a:tr h="851345">
                <a:tc>
                  <a:txBody>
                    <a:bodyPr/>
                    <a:lstStyle/>
                    <a:p>
                      <a:pPr algn="ctr"/>
                      <a:r>
                        <a:rPr lang="en-US" sz="1000" b="1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GT Precision</a:t>
                      </a:r>
                      <a:endParaRPr lang="en-US" sz="100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학습되지 않은 실제 </a:t>
                      </a:r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CCTV </a:t>
                      </a:r>
                      <a:r>
                        <a:rPr lang="ko-KR" altLang="en-US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이미지 기반 정답 비교 정확도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일반화 성능 및 현장 도입 타당성 검증용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67643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2476505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F70E02-3417-9313-EC23-20CF483FF3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47E1CE6F-76AD-000F-FC26-1ED75C8B7A1E}"/>
              </a:ext>
            </a:extLst>
          </p:cNvPr>
          <p:cNvSpPr/>
          <p:nvPr/>
        </p:nvSpPr>
        <p:spPr bwMode="auto">
          <a:xfrm>
            <a:off x="1007441" y="1583763"/>
            <a:ext cx="7312657" cy="713515"/>
          </a:xfrm>
          <a:prstGeom prst="roundRect">
            <a:avLst>
              <a:gd name="adj" fmla="val 46219"/>
            </a:avLst>
          </a:prstGeom>
          <a:solidFill>
            <a:srgbClr val="E8E8E8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rgbClr val="00C0C0"/>
              </a:solidFill>
              <a:effectLst/>
              <a:latin typeface="Arial" charset="0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844DB7F6-FF4D-9D0C-9F40-0FE318A46B04}"/>
              </a:ext>
            </a:extLst>
          </p:cNvPr>
          <p:cNvGrpSpPr/>
          <p:nvPr/>
        </p:nvGrpSpPr>
        <p:grpSpPr>
          <a:xfrm>
            <a:off x="684584" y="1494115"/>
            <a:ext cx="892810" cy="892810"/>
            <a:chOff x="611956" y="1268976"/>
            <a:chExt cx="772344" cy="772344"/>
          </a:xfrm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743373F4-2E7B-8903-8CE2-0B4727255424}"/>
                </a:ext>
              </a:extLst>
            </p:cNvPr>
            <p:cNvSpPr/>
            <p:nvPr/>
          </p:nvSpPr>
          <p:spPr bwMode="auto">
            <a:xfrm>
              <a:off x="611956" y="1268976"/>
              <a:ext cx="772344" cy="772344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2800" b="1" i="0" u="none" strike="noStrike" cap="none" normalizeH="0" baseline="0" dirty="0">
                  <a:ln>
                    <a:noFill/>
                  </a:ln>
                  <a:solidFill>
                    <a:srgbClr val="12275E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I</a:t>
              </a:r>
              <a:endParaRPr kumimoji="0" lang="ko-KR" altLang="en-US" sz="2800" b="1" i="0" u="none" strike="noStrike" cap="none" normalizeH="0" baseline="0" dirty="0">
                <a:ln>
                  <a:noFill/>
                </a:ln>
                <a:solidFill>
                  <a:srgbClr val="12275E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원형: 비어 있음 9">
              <a:extLst>
                <a:ext uri="{FF2B5EF4-FFF2-40B4-BE49-F238E27FC236}">
                  <a16:creationId xmlns:a16="http://schemas.microsoft.com/office/drawing/2014/main" id="{2C433100-51C9-040F-E15D-ECEE4E91FD4B}"/>
                </a:ext>
              </a:extLst>
            </p:cNvPr>
            <p:cNvSpPr/>
            <p:nvPr/>
          </p:nvSpPr>
          <p:spPr bwMode="auto">
            <a:xfrm>
              <a:off x="641596" y="1298616"/>
              <a:ext cx="713064" cy="713064"/>
            </a:xfrm>
            <a:prstGeom prst="donut">
              <a:avLst>
                <a:gd name="adj" fmla="val 15399"/>
              </a:avLst>
            </a:prstGeom>
            <a:solidFill>
              <a:srgbClr val="12275E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400" b="0" i="0" u="none" strike="noStrike" cap="none" normalizeH="0" baseline="0" dirty="0">
                <a:ln>
                  <a:noFill/>
                </a:ln>
                <a:solidFill>
                  <a:srgbClr val="00C0C0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163AB9A9-9021-5A6F-0EA2-F269AB9BFEEB}"/>
              </a:ext>
            </a:extLst>
          </p:cNvPr>
          <p:cNvSpPr txBox="1"/>
          <p:nvPr/>
        </p:nvSpPr>
        <p:spPr>
          <a:xfrm>
            <a:off x="1016960" y="858239"/>
            <a:ext cx="7110079" cy="5907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8100" marR="0" indent="0" algn="ctr" fontAlgn="base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CONTENTS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B3185146-9791-486D-69D7-EF78025638B0}"/>
              </a:ext>
            </a:extLst>
          </p:cNvPr>
          <p:cNvSpPr txBox="1"/>
          <p:nvPr/>
        </p:nvSpPr>
        <p:spPr>
          <a:xfrm>
            <a:off x="1891949" y="1597641"/>
            <a:ext cx="20826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 b="1" dirty="0">
                <a:solidFill>
                  <a:srgbClr val="12275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프로젝트 </a:t>
            </a:r>
            <a:r>
              <a:rPr lang="en-US" altLang="ko-KR" sz="2000" b="1" dirty="0">
                <a:solidFill>
                  <a:srgbClr val="12275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#2 </a:t>
            </a:r>
            <a:r>
              <a:rPr lang="ko-KR" altLang="en-US" sz="2000" b="1" dirty="0">
                <a:solidFill>
                  <a:srgbClr val="12275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개요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DDB39E71-0A0A-BC03-2274-739250D53486}"/>
              </a:ext>
            </a:extLst>
          </p:cNvPr>
          <p:cNvSpPr txBox="1"/>
          <p:nvPr/>
        </p:nvSpPr>
        <p:spPr>
          <a:xfrm>
            <a:off x="1911844" y="1978237"/>
            <a:ext cx="51651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프로젝트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개요 및 선정 논문 소개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 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팀 구성원 소개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및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업무분장</a:t>
            </a:r>
          </a:p>
        </p:txBody>
      </p:sp>
      <p:sp>
        <p:nvSpPr>
          <p:cNvPr id="97" name="제목 96">
            <a:extLst>
              <a:ext uri="{FF2B5EF4-FFF2-40B4-BE49-F238E27FC236}">
                <a16:creationId xmlns:a16="http://schemas.microsoft.com/office/drawing/2014/main" id="{6449DDCE-00F9-EE78-73DB-E3DB540E5C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1F93FE2C-DA74-2AA9-0B81-0D5A5D9C12A6}"/>
              </a:ext>
            </a:extLst>
          </p:cNvPr>
          <p:cNvSpPr/>
          <p:nvPr/>
        </p:nvSpPr>
        <p:spPr bwMode="auto">
          <a:xfrm>
            <a:off x="1007441" y="2513122"/>
            <a:ext cx="7312657" cy="713515"/>
          </a:xfrm>
          <a:prstGeom prst="roundRect">
            <a:avLst>
              <a:gd name="adj" fmla="val 46219"/>
            </a:avLst>
          </a:prstGeom>
          <a:solidFill>
            <a:srgbClr val="E8E8E8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rgbClr val="00C0C0"/>
              </a:solidFill>
              <a:effectLst/>
              <a:latin typeface="Arial" charset="0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C2ADC6E4-4338-D744-F65B-329AA8BDF69B}"/>
              </a:ext>
            </a:extLst>
          </p:cNvPr>
          <p:cNvGrpSpPr/>
          <p:nvPr/>
        </p:nvGrpSpPr>
        <p:grpSpPr>
          <a:xfrm>
            <a:off x="684584" y="2423474"/>
            <a:ext cx="892810" cy="892810"/>
            <a:chOff x="611956" y="1268976"/>
            <a:chExt cx="772344" cy="772344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F6B51E49-2B01-4A42-D67E-B2F6F95D0DD5}"/>
                </a:ext>
              </a:extLst>
            </p:cNvPr>
            <p:cNvSpPr/>
            <p:nvPr/>
          </p:nvSpPr>
          <p:spPr bwMode="auto">
            <a:xfrm>
              <a:off x="611956" y="1268976"/>
              <a:ext cx="772344" cy="772344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2800" b="1" i="0" u="none" strike="noStrike" cap="none" normalizeH="0" baseline="0" dirty="0">
                  <a:ln>
                    <a:noFill/>
                  </a:ln>
                  <a:solidFill>
                    <a:srgbClr val="12275E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II</a:t>
              </a:r>
              <a:endParaRPr kumimoji="0" lang="ko-KR" altLang="en-US" sz="2800" b="1" i="0" u="none" strike="noStrike" cap="none" normalizeH="0" baseline="0" dirty="0">
                <a:ln>
                  <a:noFill/>
                </a:ln>
                <a:solidFill>
                  <a:srgbClr val="12275E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" name="원형: 비어 있음 4">
              <a:extLst>
                <a:ext uri="{FF2B5EF4-FFF2-40B4-BE49-F238E27FC236}">
                  <a16:creationId xmlns:a16="http://schemas.microsoft.com/office/drawing/2014/main" id="{61F5A1B1-D133-A11E-F4CA-D1ECB93766F4}"/>
                </a:ext>
              </a:extLst>
            </p:cNvPr>
            <p:cNvSpPr/>
            <p:nvPr/>
          </p:nvSpPr>
          <p:spPr bwMode="auto">
            <a:xfrm>
              <a:off x="641596" y="1298616"/>
              <a:ext cx="713064" cy="713064"/>
            </a:xfrm>
            <a:prstGeom prst="donut">
              <a:avLst>
                <a:gd name="adj" fmla="val 15399"/>
              </a:avLst>
            </a:prstGeom>
            <a:solidFill>
              <a:srgbClr val="12275E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400" b="0" i="0" u="none" strike="noStrike" cap="none" normalizeH="0" baseline="0" dirty="0">
                <a:ln>
                  <a:noFill/>
                </a:ln>
                <a:solidFill>
                  <a:srgbClr val="00C0C0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E08BDFE7-A248-23BE-F854-63DBCA068A9B}"/>
              </a:ext>
            </a:extLst>
          </p:cNvPr>
          <p:cNvSpPr/>
          <p:nvPr/>
        </p:nvSpPr>
        <p:spPr bwMode="auto">
          <a:xfrm>
            <a:off x="1007441" y="3442481"/>
            <a:ext cx="7312657" cy="713515"/>
          </a:xfrm>
          <a:prstGeom prst="roundRect">
            <a:avLst>
              <a:gd name="adj" fmla="val 46219"/>
            </a:avLst>
          </a:prstGeom>
          <a:solidFill>
            <a:srgbClr val="E8E8E8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rgbClr val="00C0C0"/>
              </a:solidFill>
              <a:effectLst/>
              <a:latin typeface="Arial" charset="0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A5B58988-5F62-FDCD-11A1-7E9E431827F4}"/>
              </a:ext>
            </a:extLst>
          </p:cNvPr>
          <p:cNvSpPr/>
          <p:nvPr/>
        </p:nvSpPr>
        <p:spPr bwMode="auto">
          <a:xfrm>
            <a:off x="684584" y="3352833"/>
            <a:ext cx="892810" cy="892810"/>
          </a:xfrm>
          <a:prstGeom prst="ellips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2800" b="1" i="0" u="none" strike="noStrike" cap="none" normalizeH="0" baseline="0" dirty="0">
                <a:ln>
                  <a:noFill/>
                </a:ln>
                <a:solidFill>
                  <a:srgbClr val="12275E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III</a:t>
            </a:r>
            <a:endParaRPr kumimoji="0" lang="ko-KR" altLang="en-US" sz="2800" b="1" i="0" u="none" strike="noStrike" cap="none" normalizeH="0" baseline="0" dirty="0">
              <a:ln>
                <a:noFill/>
              </a:ln>
              <a:solidFill>
                <a:srgbClr val="12275E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원형: 비어 있음 8">
            <a:extLst>
              <a:ext uri="{FF2B5EF4-FFF2-40B4-BE49-F238E27FC236}">
                <a16:creationId xmlns:a16="http://schemas.microsoft.com/office/drawing/2014/main" id="{1FCBD62C-886C-5509-5BBA-B5DE30E52BEB}"/>
              </a:ext>
            </a:extLst>
          </p:cNvPr>
          <p:cNvSpPr/>
          <p:nvPr/>
        </p:nvSpPr>
        <p:spPr bwMode="auto">
          <a:xfrm>
            <a:off x="718847" y="3387096"/>
            <a:ext cx="824284" cy="824284"/>
          </a:xfrm>
          <a:prstGeom prst="donut">
            <a:avLst>
              <a:gd name="adj" fmla="val 15399"/>
            </a:avLst>
          </a:prstGeom>
          <a:solidFill>
            <a:srgbClr val="12275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 dirty="0">
              <a:ln>
                <a:noFill/>
              </a:ln>
              <a:solidFill>
                <a:srgbClr val="9A1F4E"/>
              </a:solidFill>
              <a:effectLst/>
              <a:latin typeface="Arial" charset="0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A514773D-AC32-F65A-75C1-0045B1BDE08E}"/>
              </a:ext>
            </a:extLst>
          </p:cNvPr>
          <p:cNvSpPr/>
          <p:nvPr/>
        </p:nvSpPr>
        <p:spPr bwMode="auto">
          <a:xfrm>
            <a:off x="1007441" y="4371840"/>
            <a:ext cx="7312657" cy="713515"/>
          </a:xfrm>
          <a:prstGeom prst="roundRect">
            <a:avLst>
              <a:gd name="adj" fmla="val 46219"/>
            </a:avLst>
          </a:prstGeom>
          <a:solidFill>
            <a:srgbClr val="E8E8E8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rgbClr val="00C0C0"/>
              </a:solidFill>
              <a:effectLst/>
              <a:latin typeface="Arial" charset="0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B20EDCCF-EAF2-C91D-B441-58D027BF4921}"/>
              </a:ext>
            </a:extLst>
          </p:cNvPr>
          <p:cNvSpPr/>
          <p:nvPr/>
        </p:nvSpPr>
        <p:spPr bwMode="auto">
          <a:xfrm>
            <a:off x="684584" y="4282192"/>
            <a:ext cx="892810" cy="892810"/>
          </a:xfrm>
          <a:prstGeom prst="ellips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2800" b="1" i="0" u="none" strike="noStrike" cap="none" normalizeH="0" baseline="0" dirty="0">
                <a:ln>
                  <a:noFill/>
                </a:ln>
                <a:solidFill>
                  <a:srgbClr val="12275E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IV</a:t>
            </a:r>
            <a:endParaRPr kumimoji="0" lang="ko-KR" altLang="en-US" sz="2800" b="1" i="0" u="none" strike="noStrike" cap="none" normalizeH="0" baseline="0" dirty="0">
              <a:ln>
                <a:noFill/>
              </a:ln>
              <a:solidFill>
                <a:srgbClr val="12275E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원형: 비어 있음 15">
            <a:extLst>
              <a:ext uri="{FF2B5EF4-FFF2-40B4-BE49-F238E27FC236}">
                <a16:creationId xmlns:a16="http://schemas.microsoft.com/office/drawing/2014/main" id="{90955028-BE94-B618-D838-B8B73387ECEC}"/>
              </a:ext>
            </a:extLst>
          </p:cNvPr>
          <p:cNvSpPr/>
          <p:nvPr/>
        </p:nvSpPr>
        <p:spPr bwMode="auto">
          <a:xfrm>
            <a:off x="718847" y="4316455"/>
            <a:ext cx="824284" cy="824284"/>
          </a:xfrm>
          <a:prstGeom prst="donut">
            <a:avLst>
              <a:gd name="adj" fmla="val 15399"/>
            </a:avLst>
          </a:prstGeom>
          <a:solidFill>
            <a:srgbClr val="12275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 dirty="0">
              <a:ln>
                <a:noFill/>
              </a:ln>
              <a:solidFill>
                <a:srgbClr val="9A1F4E"/>
              </a:solidFill>
              <a:effectLst/>
              <a:latin typeface="Arial" charset="0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8DB0825B-E9A1-9CF6-266F-2C9DB6704DE3}"/>
              </a:ext>
            </a:extLst>
          </p:cNvPr>
          <p:cNvSpPr/>
          <p:nvPr/>
        </p:nvSpPr>
        <p:spPr bwMode="auto">
          <a:xfrm>
            <a:off x="1007441" y="5301201"/>
            <a:ext cx="7312657" cy="713515"/>
          </a:xfrm>
          <a:prstGeom prst="roundRect">
            <a:avLst>
              <a:gd name="adj" fmla="val 46219"/>
            </a:avLst>
          </a:prstGeom>
          <a:solidFill>
            <a:srgbClr val="E8E8E8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rgbClr val="00C0C0"/>
              </a:solidFill>
              <a:effectLst/>
              <a:latin typeface="Arial" charset="0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1D9B9DF9-FF76-23B7-E5FA-DD2A2EAA132F}"/>
              </a:ext>
            </a:extLst>
          </p:cNvPr>
          <p:cNvSpPr/>
          <p:nvPr/>
        </p:nvSpPr>
        <p:spPr bwMode="auto">
          <a:xfrm>
            <a:off x="684584" y="5211553"/>
            <a:ext cx="892810" cy="892810"/>
          </a:xfrm>
          <a:prstGeom prst="ellips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2800" b="1" i="0" u="none" strike="noStrike" cap="none" normalizeH="0" baseline="0" dirty="0">
                <a:ln>
                  <a:noFill/>
                </a:ln>
                <a:solidFill>
                  <a:srgbClr val="12275E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endParaRPr kumimoji="0" lang="ko-KR" altLang="en-US" sz="2800" b="1" i="0" u="none" strike="noStrike" cap="none" normalizeH="0" baseline="0" dirty="0">
              <a:ln>
                <a:noFill/>
              </a:ln>
              <a:solidFill>
                <a:srgbClr val="12275E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원형: 비어 있음 18">
            <a:extLst>
              <a:ext uri="{FF2B5EF4-FFF2-40B4-BE49-F238E27FC236}">
                <a16:creationId xmlns:a16="http://schemas.microsoft.com/office/drawing/2014/main" id="{46EB414F-19F3-28BD-16CA-325D66881FE9}"/>
              </a:ext>
            </a:extLst>
          </p:cNvPr>
          <p:cNvSpPr/>
          <p:nvPr/>
        </p:nvSpPr>
        <p:spPr bwMode="auto">
          <a:xfrm>
            <a:off x="718847" y="5245816"/>
            <a:ext cx="824284" cy="824284"/>
          </a:xfrm>
          <a:prstGeom prst="donut">
            <a:avLst>
              <a:gd name="adj" fmla="val 15399"/>
            </a:avLst>
          </a:prstGeom>
          <a:solidFill>
            <a:srgbClr val="12275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 dirty="0">
              <a:ln>
                <a:noFill/>
              </a:ln>
              <a:solidFill>
                <a:srgbClr val="9A1F4E"/>
              </a:solidFill>
              <a:effectLst/>
              <a:latin typeface="Arial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54E1758-E07C-69E1-C322-E8C35C00DC4E}"/>
              </a:ext>
            </a:extLst>
          </p:cNvPr>
          <p:cNvSpPr txBox="1"/>
          <p:nvPr/>
        </p:nvSpPr>
        <p:spPr>
          <a:xfrm>
            <a:off x="1891949" y="2533813"/>
            <a:ext cx="23839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 b="1" dirty="0">
                <a:solidFill>
                  <a:srgbClr val="12275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서론</a:t>
            </a:r>
            <a:r>
              <a:rPr lang="en-US" altLang="ko-KR" sz="2000" b="1" dirty="0">
                <a:solidFill>
                  <a:srgbClr val="12275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(Introduction)</a:t>
            </a:r>
            <a:endParaRPr lang="ko-KR" altLang="en-US" sz="2000" b="1" dirty="0">
              <a:solidFill>
                <a:srgbClr val="12275E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3701B22-F965-7E7D-9FF6-D25BAC983E46}"/>
              </a:ext>
            </a:extLst>
          </p:cNvPr>
          <p:cNvSpPr txBox="1"/>
          <p:nvPr/>
        </p:nvSpPr>
        <p:spPr>
          <a:xfrm>
            <a:off x="1911844" y="2914409"/>
            <a:ext cx="29241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연구 배경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 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연구 필요성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 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문제 정의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96BC058-46E0-2952-9B4F-387894CE8FD0}"/>
              </a:ext>
            </a:extLst>
          </p:cNvPr>
          <p:cNvSpPr txBox="1"/>
          <p:nvPr/>
        </p:nvSpPr>
        <p:spPr>
          <a:xfrm>
            <a:off x="1891949" y="3458906"/>
            <a:ext cx="55931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 b="1" dirty="0">
                <a:solidFill>
                  <a:srgbClr val="12275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방법</a:t>
            </a:r>
            <a:r>
              <a:rPr lang="en-US" altLang="ko-KR" sz="2000" b="1" dirty="0">
                <a:solidFill>
                  <a:srgbClr val="12275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2000" b="1" dirty="0">
                <a:solidFill>
                  <a:srgbClr val="12275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및 구현 </a:t>
            </a:r>
            <a:r>
              <a:rPr lang="en-US" altLang="ko-KR" sz="2000" b="1" dirty="0">
                <a:solidFill>
                  <a:srgbClr val="12275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(Methodology &amp; Implementation)</a:t>
            </a:r>
            <a:endParaRPr lang="ko-KR" altLang="en-US" sz="2000" b="1" dirty="0">
              <a:solidFill>
                <a:srgbClr val="12275E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D7F745C-FC2F-4B62-3218-949DC2663E76}"/>
              </a:ext>
            </a:extLst>
          </p:cNvPr>
          <p:cNvSpPr txBox="1"/>
          <p:nvPr/>
        </p:nvSpPr>
        <p:spPr>
          <a:xfrm>
            <a:off x="1911844" y="3839502"/>
            <a:ext cx="21675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문제 해결을 위한 방법론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3C3CA4F-0CBA-089C-1EAA-299038D482E9}"/>
              </a:ext>
            </a:extLst>
          </p:cNvPr>
          <p:cNvSpPr txBox="1"/>
          <p:nvPr/>
        </p:nvSpPr>
        <p:spPr>
          <a:xfrm>
            <a:off x="1891949" y="4395078"/>
            <a:ext cx="52645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 b="1" dirty="0">
                <a:solidFill>
                  <a:srgbClr val="12275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실험 구성 및 평가 방법 </a:t>
            </a:r>
            <a:r>
              <a:rPr lang="en-US" altLang="ko-KR" sz="2000" b="1" dirty="0">
                <a:solidFill>
                  <a:srgbClr val="12275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(Experiment Settings)</a:t>
            </a:r>
            <a:endParaRPr lang="ko-KR" altLang="en-US" sz="2000" b="1" dirty="0">
              <a:solidFill>
                <a:srgbClr val="12275E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56ED523-4BC4-A4E5-2990-A3FD6FCF930C}"/>
              </a:ext>
            </a:extLst>
          </p:cNvPr>
          <p:cNvSpPr txBox="1"/>
          <p:nvPr/>
        </p:nvSpPr>
        <p:spPr>
          <a:xfrm>
            <a:off x="1911844" y="4775674"/>
            <a:ext cx="41649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데이터셋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 </a:t>
            </a:r>
            <a:r>
              <a:rPr lang="ko-KR" altLang="en-US" sz="1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하이퍼파라미터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 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컴퓨팅 환경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 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평가지표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DA95FF9-5722-C980-28D4-E77EDD5C63DB}"/>
              </a:ext>
            </a:extLst>
          </p:cNvPr>
          <p:cNvSpPr txBox="1"/>
          <p:nvPr/>
        </p:nvSpPr>
        <p:spPr>
          <a:xfrm>
            <a:off x="1891949" y="5317626"/>
            <a:ext cx="38908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 b="1" dirty="0">
                <a:solidFill>
                  <a:srgbClr val="12275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결과 및 분석 </a:t>
            </a:r>
            <a:r>
              <a:rPr lang="en-US" altLang="ko-KR" sz="2000" b="1" dirty="0">
                <a:solidFill>
                  <a:srgbClr val="12275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(Results &amp; Analysis)</a:t>
            </a:r>
            <a:endParaRPr lang="ko-KR" altLang="en-US" sz="2000" b="1" dirty="0">
              <a:solidFill>
                <a:srgbClr val="12275E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B9763E6-807D-15BF-5376-CA9922414B47}"/>
              </a:ext>
            </a:extLst>
          </p:cNvPr>
          <p:cNvSpPr txBox="1"/>
          <p:nvPr/>
        </p:nvSpPr>
        <p:spPr>
          <a:xfrm>
            <a:off x="1911844" y="5698222"/>
            <a:ext cx="42194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학습 결과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 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정확도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 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혼동행렬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 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비교 평가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 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결과 분석</a:t>
            </a:r>
          </a:p>
        </p:txBody>
      </p:sp>
    </p:spTree>
    <p:extLst>
      <p:ext uri="{BB962C8B-B14F-4D97-AF65-F5344CB8AC3E}">
        <p14:creationId xmlns:p14="http://schemas.microsoft.com/office/powerpoint/2010/main" val="1888455305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CE14AC-C2C1-CB24-9E8F-AB8E7FEBBC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>
            <a:extLst>
              <a:ext uri="{FF2B5EF4-FFF2-40B4-BE49-F238E27FC236}">
                <a16:creationId xmlns:a16="http://schemas.microsoft.com/office/drawing/2014/main" id="{B7050E29-77EA-41D9-3044-3B1C5432A7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0012" y="1088974"/>
            <a:ext cx="8312034" cy="27890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3F3E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18900000" algn="ctr" rotWithShape="0">
                    <a:srgbClr val="4B734F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241795" indent="-241795" algn="l" defTabSz="597892" rtl="0" eaLnBrk="0" fontAlgn="base" hangingPunct="0">
              <a:lnSpc>
                <a:spcPct val="150000"/>
              </a:lnSpc>
              <a:spcBef>
                <a:spcPct val="115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n"/>
              <a:defRPr sz="1600" b="1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  <a:cs typeface="+mn-cs"/>
              </a:defRPr>
            </a:lvl1pPr>
            <a:lvl2pPr marL="410318" indent="-167058" algn="l" defTabSz="597892" rtl="0" eaLnBrk="0" fontAlgn="base" hangingPunct="0">
              <a:lnSpc>
                <a:spcPct val="150000"/>
              </a:lnSpc>
              <a:spcBef>
                <a:spcPct val="5000"/>
              </a:spcBef>
              <a:spcAft>
                <a:spcPct val="0"/>
              </a:spcAft>
              <a:buClr>
                <a:schemeClr val="tx2"/>
              </a:buClr>
              <a:buFont typeface="맑은 고딕" panose="020B0503020000020004" pitchFamily="50" charset="-127"/>
              <a:buChar char="√"/>
              <a:defRPr sz="14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2pPr>
            <a:lvl3pPr marL="580307" indent="-168524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3pPr>
            <a:lvl4pPr marL="748831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itchFamily="34" charset="0"/>
              <a:buChar char="-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4pPr>
            <a:lvl5pPr marL="917354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1339395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6pPr>
            <a:lvl7pPr marL="1761436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7pPr>
            <a:lvl8pPr marL="2183478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8pPr>
            <a:lvl9pPr marL="2605519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9pPr>
          </a:lstStyle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ko-KR" altLang="en-US" sz="1800" kern="0" dirty="0">
                <a:solidFill>
                  <a:schemeClr val="accent1">
                    <a:lumMod val="7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Times New Roman" panose="02020603050405020304" pitchFamily="18" charset="0"/>
              </a:rPr>
              <a:t>방법 </a:t>
            </a:r>
            <a:r>
              <a:rPr lang="en-US" altLang="ko-KR" sz="1800" kern="0" dirty="0">
                <a:solidFill>
                  <a:schemeClr val="accent1">
                    <a:lumMod val="7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Times New Roman" panose="02020603050405020304" pitchFamily="18" charset="0"/>
              </a:rPr>
              <a:t>Methodology</a:t>
            </a:r>
          </a:p>
          <a:p>
            <a:pPr marL="243260" lvl="1" indent="0">
              <a:spcBef>
                <a:spcPts val="600"/>
              </a:spcBef>
              <a:buNone/>
            </a:pPr>
            <a:r>
              <a:rPr lang="ko-KR" altLang="en-US" sz="1600" b="1" kern="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Times New Roman" panose="02020603050405020304" pitchFamily="18" charset="0"/>
              </a:rPr>
              <a:t>데이터셋 구성 </a:t>
            </a:r>
            <a:r>
              <a:rPr lang="en-US" altLang="ko-KR" sz="1600" b="1" kern="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Times New Roman" panose="02020603050405020304" pitchFamily="18" charset="0"/>
              </a:rPr>
              <a:t>(</a:t>
            </a:r>
            <a:r>
              <a:rPr lang="en-US" altLang="ko-KR" sz="1600" b="1" kern="0" dirty="0" err="1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Times New Roman" panose="02020603050405020304" pitchFamily="18" charset="0"/>
              </a:rPr>
              <a:t>Roboflow</a:t>
            </a:r>
            <a:r>
              <a:rPr lang="en-US" altLang="ko-KR" sz="1600" b="1" kern="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Times New Roman" panose="02020603050405020304" pitchFamily="18" charset="0"/>
              </a:rPr>
              <a:t>)</a:t>
            </a:r>
          </a:p>
          <a:p>
            <a:pPr lvl="1"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altLang="ko-KR" sz="1200" kern="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Times New Roman" panose="02020603050405020304" pitchFamily="18" charset="0"/>
              </a:rPr>
              <a:t>	</a:t>
            </a:r>
            <a:r>
              <a:rPr lang="ko-KR" altLang="en-US" sz="1200" kern="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Times New Roman" panose="02020603050405020304" pitchFamily="18" charset="0"/>
              </a:rPr>
              <a:t>총</a:t>
            </a:r>
            <a:r>
              <a:rPr lang="en-US" altLang="ko-KR" sz="1200" kern="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1200" kern="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Times New Roman" panose="02020603050405020304" pitchFamily="18" charset="0"/>
              </a:rPr>
              <a:t>이미지 수 </a:t>
            </a:r>
            <a:r>
              <a:rPr lang="en-US" altLang="ko-KR" sz="1200" kern="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Times New Roman" panose="02020603050405020304" pitchFamily="18" charset="0"/>
              </a:rPr>
              <a:t>: 1,586 </a:t>
            </a:r>
            <a:r>
              <a:rPr lang="ko-KR" altLang="en-US" sz="1200" kern="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Times New Roman" panose="02020603050405020304" pitchFamily="18" charset="0"/>
              </a:rPr>
              <a:t>장 </a:t>
            </a:r>
            <a:r>
              <a:rPr lang="en-US" altLang="ko-KR" sz="1200" kern="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Times New Roman" panose="02020603050405020304" pitchFamily="18" charset="0"/>
              </a:rPr>
              <a:t>(600</a:t>
            </a:r>
            <a:r>
              <a:rPr lang="ko-KR" altLang="en-US" sz="1200" kern="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Times New Roman" panose="02020603050405020304" pitchFamily="18" charset="0"/>
              </a:rPr>
              <a:t>여장 원본 이미지 증강 후 </a:t>
            </a:r>
            <a:r>
              <a:rPr lang="en-US" altLang="ko-KR" sz="1200" kern="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Times New Roman" panose="02020603050405020304" pitchFamily="18" charset="0"/>
              </a:rPr>
              <a:t>)</a:t>
            </a:r>
          </a:p>
          <a:p>
            <a:pPr lvl="1"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altLang="ko-KR" sz="1200" kern="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Times New Roman" panose="02020603050405020304" pitchFamily="18" charset="0"/>
              </a:rPr>
              <a:t>	</a:t>
            </a:r>
            <a:r>
              <a:rPr lang="ko-KR" altLang="en-US" sz="1200" kern="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Times New Roman" panose="02020603050405020304" pitchFamily="18" charset="0"/>
              </a:rPr>
              <a:t>클래스 구성 </a:t>
            </a:r>
            <a:r>
              <a:rPr lang="en-US" altLang="ko-KR" sz="1200" kern="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Times New Roman" panose="02020603050405020304" pitchFamily="18" charset="0"/>
              </a:rPr>
              <a:t>: </a:t>
            </a:r>
          </a:p>
          <a:p>
            <a:pPr marL="243260" lvl="1" indent="0">
              <a:spcBef>
                <a:spcPts val="600"/>
              </a:spcBef>
              <a:buNone/>
            </a:pPr>
            <a:r>
              <a:rPr lang="en-US" altLang="ko-KR" sz="1200" kern="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Times New Roman" panose="02020603050405020304" pitchFamily="18" charset="0"/>
              </a:rPr>
              <a:t>		[ </a:t>
            </a:r>
            <a:r>
              <a:rPr lang="en-US" altLang="ko-KR" sz="1200" b="1" kern="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Times New Roman" panose="02020603050405020304" pitchFamily="18" charset="0"/>
              </a:rPr>
              <a:t>“</a:t>
            </a:r>
            <a:r>
              <a:rPr lang="en-US" altLang="ko-KR" sz="1200" b="1" kern="0" dirty="0" err="1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Times New Roman" panose="02020603050405020304" pitchFamily="18" charset="0"/>
              </a:rPr>
              <a:t>gown_on</a:t>
            </a:r>
            <a:r>
              <a:rPr lang="en-US" altLang="ko-KR" sz="1200" b="1" kern="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Times New Roman" panose="02020603050405020304" pitchFamily="18" charset="0"/>
              </a:rPr>
              <a:t>” , “</a:t>
            </a:r>
            <a:r>
              <a:rPr lang="en-US" altLang="ko-KR" sz="1200" b="1" kern="0" dirty="0" err="1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Times New Roman" panose="02020603050405020304" pitchFamily="18" charset="0"/>
              </a:rPr>
              <a:t>hairnet_on</a:t>
            </a:r>
            <a:r>
              <a:rPr lang="en-US" altLang="ko-KR" sz="1200" b="1" kern="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Times New Roman" panose="02020603050405020304" pitchFamily="18" charset="0"/>
              </a:rPr>
              <a:t>” , “person”  </a:t>
            </a:r>
            <a:r>
              <a:rPr lang="en-US" altLang="ko-KR" sz="1200" kern="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Times New Roman" panose="02020603050405020304" pitchFamily="18" charset="0"/>
              </a:rPr>
              <a:t>]</a:t>
            </a:r>
          </a:p>
          <a:p>
            <a:pPr marL="243260" lvl="1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1200" b="1" kern="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Times New Roman" panose="02020603050405020304" pitchFamily="18" charset="0"/>
              </a:rPr>
              <a:t>	</a:t>
            </a:r>
            <a:r>
              <a:rPr lang="en-US" altLang="ko-KR" sz="1200" dirty="0"/>
              <a:t>.</a:t>
            </a:r>
          </a:p>
          <a:p>
            <a:pPr marL="243260" lvl="1" indent="0">
              <a:lnSpc>
                <a:spcPct val="100000"/>
              </a:lnSpc>
              <a:spcBef>
                <a:spcPts val="600"/>
              </a:spcBef>
              <a:buNone/>
            </a:pPr>
            <a:endParaRPr lang="en-US" altLang="ko-KR" sz="1000" dirty="0"/>
          </a:p>
          <a:p>
            <a:pPr marL="243260" lvl="1" indent="0">
              <a:lnSpc>
                <a:spcPct val="100000"/>
              </a:lnSpc>
              <a:spcBef>
                <a:spcPts val="600"/>
              </a:spcBef>
              <a:buNone/>
            </a:pPr>
            <a:endParaRPr lang="en-US" altLang="ko-KR" sz="1000" b="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marL="243260" lvl="1" indent="0">
              <a:spcBef>
                <a:spcPts val="600"/>
              </a:spcBef>
              <a:buNone/>
            </a:pPr>
            <a:endParaRPr lang="en-US" altLang="ko-KR" sz="10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8" name="제목 7">
            <a:extLst>
              <a:ext uri="{FF2B5EF4-FFF2-40B4-BE49-F238E27FC236}">
                <a16:creationId xmlns:a16="http://schemas.microsoft.com/office/drawing/2014/main" id="{D63F31DD-3DBA-59FC-2674-7C8AC072D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방법 및 구현 </a:t>
            </a:r>
            <a:r>
              <a:rPr lang="en-US" altLang="ko-KR" dirty="0"/>
              <a:t>(Methodology &amp; Implementation)</a:t>
            </a:r>
            <a:endParaRPr lang="ko-KR" altLang="en-US" dirty="0"/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5501BC57-9503-689E-D1D6-3786728A6E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791602"/>
              </p:ext>
            </p:extLst>
          </p:nvPr>
        </p:nvGraphicFramePr>
        <p:xfrm>
          <a:off x="428740" y="4315545"/>
          <a:ext cx="4098438" cy="1097280"/>
        </p:xfrm>
        <a:graphic>
          <a:graphicData uri="http://schemas.openxmlformats.org/drawingml/2006/table">
            <a:tbl>
              <a:tblPr/>
              <a:tblGrid>
                <a:gridCol w="1366146">
                  <a:extLst>
                    <a:ext uri="{9D8B030D-6E8A-4147-A177-3AD203B41FA5}">
                      <a16:colId xmlns:a16="http://schemas.microsoft.com/office/drawing/2014/main" val="780870966"/>
                    </a:ext>
                  </a:extLst>
                </a:gridCol>
                <a:gridCol w="1366146">
                  <a:extLst>
                    <a:ext uri="{9D8B030D-6E8A-4147-A177-3AD203B41FA5}">
                      <a16:colId xmlns:a16="http://schemas.microsoft.com/office/drawing/2014/main" val="3704678137"/>
                    </a:ext>
                  </a:extLst>
                </a:gridCol>
                <a:gridCol w="1366146">
                  <a:extLst>
                    <a:ext uri="{9D8B030D-6E8A-4147-A177-3AD203B41FA5}">
                      <a16:colId xmlns:a16="http://schemas.microsoft.com/office/drawing/2014/main" val="111339311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세트 종류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이미지 수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비율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38118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Train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1,359</a:t>
                      </a:r>
                      <a:r>
                        <a:rPr lang="ko-KR" altLang="en-US" sz="12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장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86%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51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Valid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132</a:t>
                      </a:r>
                      <a:r>
                        <a:rPr lang="ko-KR" altLang="en-US" sz="12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장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8%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00637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Test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95</a:t>
                      </a:r>
                      <a:r>
                        <a:rPr lang="ko-KR" altLang="en-US" sz="12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장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6%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7562932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B37802ED-F2E5-6E3D-42A4-0CA327391FBC}"/>
              </a:ext>
            </a:extLst>
          </p:cNvPr>
          <p:cNvSpPr txBox="1"/>
          <p:nvPr/>
        </p:nvSpPr>
        <p:spPr>
          <a:xfrm>
            <a:off x="335186" y="5487800"/>
            <a:ext cx="837364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50" dirty="0">
                <a:solidFill>
                  <a:srgbClr val="FF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⚠️ 실제 모델 학습 시에는 </a:t>
            </a:r>
            <a:r>
              <a:rPr lang="en-US" altLang="ko-KR" sz="1050" dirty="0">
                <a:solidFill>
                  <a:srgbClr val="FF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Google </a:t>
            </a:r>
            <a:r>
              <a:rPr lang="en-US" altLang="ko-KR" sz="1050" dirty="0" err="1">
                <a:solidFill>
                  <a:srgbClr val="FF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Colab</a:t>
            </a:r>
            <a:r>
              <a:rPr lang="en-US" altLang="ko-KR" sz="1050" dirty="0">
                <a:solidFill>
                  <a:srgbClr val="FF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1050" dirty="0">
                <a:solidFill>
                  <a:srgbClr val="FF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내에서 </a:t>
            </a:r>
            <a:r>
              <a:rPr lang="en-US" altLang="ko-KR" sz="1050" b="1" dirty="0">
                <a:solidFill>
                  <a:srgbClr val="FF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Train 75% / Valid 15% / Test 10%</a:t>
            </a:r>
            <a:r>
              <a:rPr lang="ko-KR" altLang="en-US" sz="1050" dirty="0">
                <a:solidFill>
                  <a:srgbClr val="FF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비율로 재분할하여 적용함</a:t>
            </a:r>
            <a:r>
              <a:rPr lang="en-US" altLang="ko-KR" sz="1050" dirty="0">
                <a:solidFill>
                  <a:srgbClr val="FF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  <a:endParaRPr lang="ko-KR" altLang="en-US" sz="1050" dirty="0">
              <a:solidFill>
                <a:srgbClr val="FF0000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39AC79D1-4A24-6CAB-5949-C2034DEF65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6561" y="3429000"/>
            <a:ext cx="3987427" cy="198002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622855135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91D3ED-6024-146E-4EA5-24F25603AD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>
            <a:extLst>
              <a:ext uri="{FF2B5EF4-FFF2-40B4-BE49-F238E27FC236}">
                <a16:creationId xmlns:a16="http://schemas.microsoft.com/office/drawing/2014/main" id="{8B6F70EE-5412-AE58-E823-73CEDDB119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0012" y="1088974"/>
            <a:ext cx="8312034" cy="25735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3F3E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18900000" algn="ctr" rotWithShape="0">
                    <a:srgbClr val="4B734F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241795" indent="-241795" algn="l" defTabSz="597892" rtl="0" eaLnBrk="0" fontAlgn="base" hangingPunct="0">
              <a:lnSpc>
                <a:spcPct val="150000"/>
              </a:lnSpc>
              <a:spcBef>
                <a:spcPct val="115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n"/>
              <a:defRPr sz="1600" b="1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  <a:cs typeface="+mn-cs"/>
              </a:defRPr>
            </a:lvl1pPr>
            <a:lvl2pPr marL="410318" indent="-167058" algn="l" defTabSz="597892" rtl="0" eaLnBrk="0" fontAlgn="base" hangingPunct="0">
              <a:lnSpc>
                <a:spcPct val="150000"/>
              </a:lnSpc>
              <a:spcBef>
                <a:spcPct val="5000"/>
              </a:spcBef>
              <a:spcAft>
                <a:spcPct val="0"/>
              </a:spcAft>
              <a:buClr>
                <a:schemeClr val="tx2"/>
              </a:buClr>
              <a:buFont typeface="맑은 고딕" panose="020B0503020000020004" pitchFamily="50" charset="-127"/>
              <a:buChar char="√"/>
              <a:defRPr sz="14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2pPr>
            <a:lvl3pPr marL="580307" indent="-168524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3pPr>
            <a:lvl4pPr marL="748831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itchFamily="34" charset="0"/>
              <a:buChar char="-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4pPr>
            <a:lvl5pPr marL="917354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1339395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6pPr>
            <a:lvl7pPr marL="1761436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7pPr>
            <a:lvl8pPr marL="2183478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8pPr>
            <a:lvl9pPr marL="2605519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9pPr>
          </a:lstStyle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ko-KR" altLang="en-US" sz="1800" kern="0" dirty="0">
                <a:solidFill>
                  <a:schemeClr val="accent1">
                    <a:lumMod val="7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Times New Roman" panose="02020603050405020304" pitchFamily="18" charset="0"/>
              </a:rPr>
              <a:t>방법 </a:t>
            </a:r>
            <a:r>
              <a:rPr lang="en-US" altLang="ko-KR" sz="1800" kern="0" dirty="0">
                <a:solidFill>
                  <a:schemeClr val="accent1">
                    <a:lumMod val="7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Times New Roman" panose="02020603050405020304" pitchFamily="18" charset="0"/>
              </a:rPr>
              <a:t>Methodology</a:t>
            </a:r>
            <a:endParaRPr lang="en-US" altLang="ko-KR" sz="1200" kern="0" dirty="0">
              <a:solidFill>
                <a:schemeClr val="tx1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Times New Roman" panose="02020603050405020304" pitchFamily="18" charset="0"/>
            </a:endParaRPr>
          </a:p>
          <a:p>
            <a:pPr lvl="1"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ko-KR" altLang="en-US" sz="1600" kern="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600" kern="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1600" kern="0" dirty="0" err="1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Times New Roman" panose="02020603050405020304" pitchFamily="18" charset="0"/>
              </a:rPr>
              <a:t>전처리</a:t>
            </a:r>
            <a:r>
              <a:rPr lang="ko-KR" altLang="en-US" sz="1600" kern="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Times New Roman" panose="02020603050405020304" pitchFamily="18" charset="0"/>
              </a:rPr>
              <a:t> 및 증강 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(Preprocessing &amp; Augmentation)</a:t>
            </a:r>
            <a:endParaRPr lang="en-US" altLang="ko-KR" sz="1600" kern="0" dirty="0">
              <a:solidFill>
                <a:schemeClr val="tx1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Times New Roman" panose="02020603050405020304" pitchFamily="18" charset="0"/>
            </a:endParaRPr>
          </a:p>
          <a:p>
            <a:pPr lvl="1"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altLang="ko-KR" sz="1200" kern="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Times New Roman" panose="02020603050405020304" pitchFamily="18" charset="0"/>
              </a:rPr>
              <a:t>	</a:t>
            </a:r>
            <a:r>
              <a:rPr lang="ko-KR" altLang="en-US" sz="12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전처리</a:t>
            </a:r>
            <a:r>
              <a:rPr lang="en-US" altLang="ko-KR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: 640×640 </a:t>
            </a:r>
            <a:r>
              <a:rPr lang="en-US" altLang="ko-KR" sz="12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stretch resize</a:t>
            </a:r>
            <a:r>
              <a:rPr lang="en-US" altLang="ko-KR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en-US" altLang="ko-KR" sz="12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adaptive contrast </a:t>
            </a:r>
            <a:r>
              <a:rPr lang="en-US" altLang="ko-KR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en-US" altLang="ko-KR" sz="12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grayscale</a:t>
            </a:r>
            <a:r>
              <a:rPr lang="en-US" altLang="ko-KR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일부 적용</a:t>
            </a:r>
            <a:endParaRPr lang="en-US" altLang="ko-KR" sz="1200" kern="0" dirty="0">
              <a:solidFill>
                <a:schemeClr val="tx1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Times New Roman" panose="02020603050405020304" pitchFamily="18" charset="0"/>
            </a:endParaRPr>
          </a:p>
          <a:p>
            <a:pPr lvl="1"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altLang="ko-KR" sz="1200" kern="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Times New Roman" panose="02020603050405020304" pitchFamily="18" charset="0"/>
              </a:rPr>
              <a:t>	</a:t>
            </a:r>
            <a:r>
              <a:rPr lang="ko-KR" altLang="en-US" sz="1200" kern="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Times New Roman" panose="02020603050405020304" pitchFamily="18" charset="0"/>
              </a:rPr>
              <a:t>증강 설정 </a:t>
            </a:r>
            <a:r>
              <a:rPr lang="en-US" altLang="ko-KR" sz="1200" kern="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Times New Roman" panose="02020603050405020304" pitchFamily="18" charset="0"/>
              </a:rPr>
              <a:t>:</a:t>
            </a:r>
            <a:r>
              <a:rPr lang="ko-KR" altLang="en-US" sz="1200" kern="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2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Flip: horizontal</a:t>
            </a:r>
            <a:r>
              <a:rPr lang="en-US" altLang="ko-KR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, </a:t>
            </a:r>
            <a:r>
              <a:rPr lang="en-US" altLang="ko-KR" sz="12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Zoom </a:t>
            </a:r>
            <a:r>
              <a:rPr lang="en-US" altLang="ko-KR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: </a:t>
            </a:r>
            <a:r>
              <a:rPr lang="ko-KR" altLang="en-US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최대 </a:t>
            </a:r>
            <a:r>
              <a:rPr lang="en-US" altLang="ko-KR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20% , </a:t>
            </a:r>
            <a:r>
              <a:rPr lang="en-US" altLang="ko-KR" sz="12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Saturation </a:t>
            </a:r>
            <a:r>
              <a:rPr lang="en-US" altLang="ko-KR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: ±25% , </a:t>
            </a:r>
            <a:r>
              <a:rPr lang="en-US" altLang="ko-KR" sz="12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Blur </a:t>
            </a:r>
            <a:r>
              <a:rPr lang="en-US" altLang="ko-KR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: </a:t>
            </a:r>
            <a:r>
              <a:rPr lang="ko-KR" altLang="en-US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최대 </a:t>
            </a:r>
            <a:r>
              <a:rPr lang="en-US" altLang="ko-KR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2.5px , </a:t>
            </a:r>
            <a:r>
              <a:rPr lang="en-US" altLang="ko-KR" sz="12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Noise </a:t>
            </a:r>
            <a:r>
              <a:rPr lang="en-US" altLang="ko-KR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: </a:t>
            </a:r>
            <a:r>
              <a:rPr lang="ko-KR" altLang="en-US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최대 </a:t>
            </a:r>
            <a:r>
              <a:rPr lang="en-US" altLang="ko-KR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0.1% </a:t>
            </a:r>
            <a:r>
              <a:rPr lang="ko-KR" altLang="en-US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적용</a:t>
            </a:r>
            <a:endParaRPr lang="en-US" altLang="ko-KR" sz="12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lvl="3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sz="1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각 학습 이미지당 </a:t>
            </a:r>
            <a:r>
              <a:rPr lang="en-US" altLang="ko-KR" sz="1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3</a:t>
            </a:r>
            <a:r>
              <a:rPr lang="ko-KR" altLang="en-US" sz="1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개의 증강 이미지 생성</a:t>
            </a:r>
            <a:r>
              <a:rPr lang="en-US" altLang="ko-KR" sz="1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b="1" kern="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Times New Roman" panose="02020603050405020304" pitchFamily="18" charset="0"/>
              </a:rPr>
              <a:t>	</a:t>
            </a:r>
            <a:r>
              <a:rPr lang="en-US" altLang="ko-KR" dirty="0"/>
              <a:t>.</a:t>
            </a:r>
          </a:p>
          <a:p>
            <a:pPr marL="243260" lvl="1" indent="0">
              <a:lnSpc>
                <a:spcPct val="100000"/>
              </a:lnSpc>
              <a:spcBef>
                <a:spcPts val="600"/>
              </a:spcBef>
              <a:buNone/>
            </a:pPr>
            <a:endParaRPr lang="en-US" altLang="ko-KR" sz="1000" dirty="0"/>
          </a:p>
          <a:p>
            <a:pPr marL="243260" lvl="1" indent="0">
              <a:lnSpc>
                <a:spcPct val="100000"/>
              </a:lnSpc>
              <a:spcBef>
                <a:spcPts val="600"/>
              </a:spcBef>
              <a:buNone/>
            </a:pPr>
            <a:endParaRPr lang="en-US" altLang="ko-KR" sz="1000" b="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marL="243260" lvl="1" indent="0">
              <a:spcBef>
                <a:spcPts val="600"/>
              </a:spcBef>
              <a:buNone/>
            </a:pPr>
            <a:endParaRPr lang="en-US" altLang="ko-KR" sz="10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8" name="제목 7">
            <a:extLst>
              <a:ext uri="{FF2B5EF4-FFF2-40B4-BE49-F238E27FC236}">
                <a16:creationId xmlns:a16="http://schemas.microsoft.com/office/drawing/2014/main" id="{B4FC29DF-99DE-F253-DAEF-0A5CFA157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방법 및 구현 </a:t>
            </a:r>
            <a:r>
              <a:rPr lang="en-US" altLang="ko-KR" dirty="0"/>
              <a:t>(Methodology &amp; Implementation)</a:t>
            </a:r>
            <a:endParaRPr lang="ko-KR" altLang="en-US" dirty="0"/>
          </a:p>
        </p:txBody>
      </p:sp>
      <p:pic>
        <p:nvPicPr>
          <p:cNvPr id="10" name="그림 9" descr="실내, 천장, 방, 매장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4D68B8A3-33F6-8BC7-4E9C-9BD2F8730C6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955" y="3525920"/>
            <a:ext cx="3732470" cy="210940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5B2DCC1-9281-F2AA-4A96-9D8CA94A8C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4654" y="3261225"/>
            <a:ext cx="3677163" cy="2638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221722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695585-AD56-26C4-4740-235F14D4C0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>
            <a:extLst>
              <a:ext uri="{FF2B5EF4-FFF2-40B4-BE49-F238E27FC236}">
                <a16:creationId xmlns:a16="http://schemas.microsoft.com/office/drawing/2014/main" id="{28783279-9DDE-EFB8-F01B-C479642738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0012" y="1088974"/>
            <a:ext cx="8312034" cy="48236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3F3E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18900000" algn="ctr" rotWithShape="0">
                    <a:srgbClr val="4B734F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241795" indent="-241795" algn="l" defTabSz="597892" rtl="0" eaLnBrk="0" fontAlgn="base" hangingPunct="0">
              <a:lnSpc>
                <a:spcPct val="150000"/>
              </a:lnSpc>
              <a:spcBef>
                <a:spcPct val="115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n"/>
              <a:defRPr sz="1600" b="1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  <a:cs typeface="+mn-cs"/>
              </a:defRPr>
            </a:lvl1pPr>
            <a:lvl2pPr marL="410318" indent="-167058" algn="l" defTabSz="597892" rtl="0" eaLnBrk="0" fontAlgn="base" hangingPunct="0">
              <a:lnSpc>
                <a:spcPct val="150000"/>
              </a:lnSpc>
              <a:spcBef>
                <a:spcPct val="5000"/>
              </a:spcBef>
              <a:spcAft>
                <a:spcPct val="0"/>
              </a:spcAft>
              <a:buClr>
                <a:schemeClr val="tx2"/>
              </a:buClr>
              <a:buFont typeface="맑은 고딕" panose="020B0503020000020004" pitchFamily="50" charset="-127"/>
              <a:buChar char="√"/>
              <a:defRPr sz="14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2pPr>
            <a:lvl3pPr marL="580307" indent="-168524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3pPr>
            <a:lvl4pPr marL="748831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itchFamily="34" charset="0"/>
              <a:buChar char="-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4pPr>
            <a:lvl5pPr marL="917354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1339395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6pPr>
            <a:lvl7pPr marL="1761436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7pPr>
            <a:lvl8pPr marL="2183478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8pPr>
            <a:lvl9pPr marL="2605519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9pPr>
          </a:lstStyle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ko-KR" altLang="en-US" sz="1800" kern="0" dirty="0">
                <a:solidFill>
                  <a:schemeClr val="accent1">
                    <a:lumMod val="7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Times New Roman" panose="02020603050405020304" pitchFamily="18" charset="0"/>
              </a:rPr>
              <a:t>방법 </a:t>
            </a:r>
            <a:r>
              <a:rPr lang="en-US" altLang="ko-KR" sz="1800" kern="0" dirty="0">
                <a:solidFill>
                  <a:schemeClr val="accent1">
                    <a:lumMod val="7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Times New Roman" panose="02020603050405020304" pitchFamily="18" charset="0"/>
              </a:rPr>
              <a:t>Methodology</a:t>
            </a:r>
          </a:p>
          <a:p>
            <a:pPr lvl="1"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ko-KR" altLang="en-US" sz="1600" kern="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Times New Roman" panose="02020603050405020304" pitchFamily="18" charset="0"/>
              </a:rPr>
              <a:t>   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실험 플랫폼 및 프레임워크 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(Experiment Platform &amp; Framework)</a:t>
            </a:r>
            <a:endParaRPr lang="en-US" altLang="ko-KR" sz="1600" kern="0" dirty="0">
              <a:solidFill>
                <a:schemeClr val="tx1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Times New Roman" panose="02020603050405020304" pitchFamily="18" charset="0"/>
            </a:endParaRPr>
          </a:p>
          <a:p>
            <a:pPr lvl="1"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altLang="ko-KR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	 </a:t>
            </a:r>
            <a:r>
              <a:rPr lang="ko-KR" altLang="en-US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학습 환경 </a:t>
            </a:r>
            <a:r>
              <a:rPr lang="en-US" altLang="ko-KR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(Training Environment)</a:t>
            </a:r>
          </a:p>
          <a:p>
            <a:pPr lvl="2"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ko-KR" altLang="en-US" sz="1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플랫폼</a:t>
            </a: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: Google </a:t>
            </a:r>
            <a:r>
              <a:rPr lang="en-US" altLang="ko-KR" sz="10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Colab</a:t>
            </a: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Pro + </a:t>
            </a:r>
          </a:p>
          <a:p>
            <a:pPr lvl="2"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altLang="ko-KR" sz="1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GPU </a:t>
            </a:r>
            <a:r>
              <a:rPr lang="ko-KR" altLang="en-US" sz="1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사양</a:t>
            </a: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: NVIDIA A100 (40GB VRAM)</a:t>
            </a:r>
          </a:p>
          <a:p>
            <a:pPr lvl="2"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ko-KR" altLang="en-US" sz="1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운영 체제</a:t>
            </a: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: Ubuntu 20.04 </a:t>
            </a:r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기반 가상 환경</a:t>
            </a:r>
            <a:endParaRPr lang="en-US" altLang="ko-KR" sz="10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lvl="2"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ko-KR" altLang="en-US" sz="1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프레임워크</a:t>
            </a: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:</a:t>
            </a:r>
            <a:endParaRPr lang="en-US" altLang="ko-KR" kern="0" dirty="0">
              <a:solidFill>
                <a:schemeClr val="tx1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Times New Roman" panose="02020603050405020304" pitchFamily="18" charset="0"/>
            </a:endParaRPr>
          </a:p>
          <a:p>
            <a:pPr lvl="3"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1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언어</a:t>
            </a: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: Python 3.10</a:t>
            </a:r>
          </a:p>
          <a:p>
            <a:pPr lvl="3"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1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딥러닝 프레임워크</a:t>
            </a: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: </a:t>
            </a:r>
            <a:b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r>
              <a:rPr lang="en-US" altLang="ko-KR" sz="10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PyTorch</a:t>
            </a: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(</a:t>
            </a:r>
            <a:r>
              <a:rPr lang="en-US" altLang="ko-KR" sz="10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Ultralytics</a:t>
            </a: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YOLOv5, YOLOv8)</a:t>
            </a:r>
          </a:p>
          <a:p>
            <a:pPr lvl="3"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1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영상 처리</a:t>
            </a: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: </a:t>
            </a:r>
            <a:b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OpenCV </a:t>
            </a:r>
          </a:p>
          <a:p>
            <a:pPr lvl="3"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altLang="ko-KR" sz="1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GUI</a:t>
            </a: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: </a:t>
            </a:r>
            <a:b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r>
              <a:rPr lang="en-US" altLang="ko-KR" sz="10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Tkinter</a:t>
            </a: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기반 데스크탑 </a:t>
            </a: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UI </a:t>
            </a:r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구성</a:t>
            </a:r>
            <a:endParaRPr lang="en-US" altLang="ko-KR" sz="10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lvl="2"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1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추론 스크립트</a:t>
            </a: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: .</a:t>
            </a:r>
            <a:r>
              <a:rPr lang="en-US" altLang="ko-KR" sz="10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py</a:t>
            </a: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실행파일로 </a:t>
            </a:r>
            <a:r>
              <a:rPr lang="ko-KR" altLang="en-US" sz="10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패키징하여</a:t>
            </a:r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로컬 환경에서도 실행 가능하도록 구성함</a:t>
            </a:r>
            <a:endParaRPr lang="en-US" altLang="ko-KR" sz="10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lvl="3">
              <a:spcBef>
                <a:spcPts val="600"/>
              </a:spcBef>
              <a:buFont typeface="Wingdings" panose="05000000000000000000" pitchFamily="2" charset="2"/>
              <a:buChar char="§"/>
            </a:pPr>
            <a:endParaRPr lang="en-US" altLang="ko-KR" sz="1000" dirty="0"/>
          </a:p>
        </p:txBody>
      </p:sp>
      <p:sp>
        <p:nvSpPr>
          <p:cNvPr id="8" name="제목 7">
            <a:extLst>
              <a:ext uri="{FF2B5EF4-FFF2-40B4-BE49-F238E27FC236}">
                <a16:creationId xmlns:a16="http://schemas.microsoft.com/office/drawing/2014/main" id="{526AB6BF-7516-8807-56A4-7EDDE7C07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방법 및 구현 </a:t>
            </a:r>
            <a:r>
              <a:rPr lang="en-US" altLang="ko-KR" dirty="0"/>
              <a:t>(Methodology &amp; Implementation)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E2023CB-4AD8-628C-3338-828A873376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2390" y="2461773"/>
            <a:ext cx="4819656" cy="2078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274171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C772D4-AEA0-7839-9072-85CB93F92A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>
            <a:extLst>
              <a:ext uri="{FF2B5EF4-FFF2-40B4-BE49-F238E27FC236}">
                <a16:creationId xmlns:a16="http://schemas.microsoft.com/office/drawing/2014/main" id="{9CB00B99-24C8-70B2-1A00-23823E2282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0012" y="1088974"/>
            <a:ext cx="8312034" cy="54508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3F3E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18900000" algn="ctr" rotWithShape="0">
                    <a:srgbClr val="4B734F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241795" indent="-241795" algn="l" defTabSz="597892" rtl="0" eaLnBrk="0" fontAlgn="base" hangingPunct="0">
              <a:lnSpc>
                <a:spcPct val="150000"/>
              </a:lnSpc>
              <a:spcBef>
                <a:spcPct val="115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n"/>
              <a:defRPr sz="1600" b="1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  <a:cs typeface="+mn-cs"/>
              </a:defRPr>
            </a:lvl1pPr>
            <a:lvl2pPr marL="410318" indent="-167058" algn="l" defTabSz="597892" rtl="0" eaLnBrk="0" fontAlgn="base" hangingPunct="0">
              <a:lnSpc>
                <a:spcPct val="150000"/>
              </a:lnSpc>
              <a:spcBef>
                <a:spcPct val="5000"/>
              </a:spcBef>
              <a:spcAft>
                <a:spcPct val="0"/>
              </a:spcAft>
              <a:buClr>
                <a:schemeClr val="tx2"/>
              </a:buClr>
              <a:buFont typeface="맑은 고딕" panose="020B0503020000020004" pitchFamily="50" charset="-127"/>
              <a:buChar char="√"/>
              <a:defRPr sz="14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2pPr>
            <a:lvl3pPr marL="580307" indent="-168524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3pPr>
            <a:lvl4pPr marL="748831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itchFamily="34" charset="0"/>
              <a:buChar char="-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4pPr>
            <a:lvl5pPr marL="917354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1339395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6pPr>
            <a:lvl7pPr marL="1761436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7pPr>
            <a:lvl8pPr marL="2183478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8pPr>
            <a:lvl9pPr marL="2605519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9pPr>
          </a:lstStyle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ko-KR" altLang="en-US" sz="1800" kern="0" dirty="0">
                <a:solidFill>
                  <a:schemeClr val="accent1">
                    <a:lumMod val="7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Times New Roman" panose="02020603050405020304" pitchFamily="18" charset="0"/>
              </a:rPr>
              <a:t>평가 방법</a:t>
            </a:r>
            <a:endParaRPr lang="en-US" altLang="ko-KR" sz="1800" kern="0" dirty="0">
              <a:solidFill>
                <a:schemeClr val="accent1">
                  <a:lumMod val="7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Times New Roman" panose="02020603050405020304" pitchFamily="18" charset="0"/>
            </a:endParaRPr>
          </a:p>
          <a:p>
            <a:pPr lvl="1"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ko-KR" altLang="en-US" sz="1600" kern="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Times New Roman" panose="02020603050405020304" pitchFamily="18" charset="0"/>
              </a:rPr>
              <a:t>   </a:t>
            </a:r>
            <a:r>
              <a:rPr lang="ko-KR" altLang="en-US" sz="1200" kern="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성능 기준 정의 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(Performance Evaluation Criteria)</a:t>
            </a:r>
          </a:p>
          <a:p>
            <a:pPr lvl="2">
              <a:spcBef>
                <a:spcPts val="600"/>
              </a:spcBef>
              <a:buFont typeface="Wingdings" panose="05000000000000000000" pitchFamily="2" charset="2"/>
              <a:buChar char="v"/>
            </a:pP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실험에서의 성능 평가는 다음 두 가지 주요 지표를 기준으로 수행되었으며</a:t>
            </a: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이 지표들은 모델 선택 시 </a:t>
            </a:r>
            <a:r>
              <a:rPr lang="ko-KR" altLang="en-US" sz="11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현장 적용 가능성</a:t>
            </a:r>
            <a:r>
              <a:rPr lang="ko-KR" altLang="en-US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을 판단하는 핵심 기준으로 작용한다</a:t>
            </a: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</a:p>
          <a:p>
            <a:pPr lvl="2"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FPS (Frames Per Second)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: 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처리 속도 지표</a:t>
            </a:r>
            <a:endParaRPr lang="en-US" altLang="ko-KR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lvl="2">
              <a:spcBef>
                <a:spcPts val="600"/>
              </a:spcBef>
              <a:buFont typeface="Wingdings" panose="05000000000000000000" pitchFamily="2" charset="2"/>
              <a:buChar char="§"/>
            </a:pPr>
            <a:endParaRPr lang="en-US" altLang="ko-KR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lvl="2">
              <a:spcBef>
                <a:spcPts val="600"/>
              </a:spcBef>
              <a:buFont typeface="Wingdings" panose="05000000000000000000" pitchFamily="2" charset="2"/>
              <a:buChar char="§"/>
            </a:pPr>
            <a:endParaRPr lang="en-US" altLang="ko-KR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marL="411783" lvl="2" indent="0">
              <a:spcBef>
                <a:spcPts val="600"/>
              </a:spcBef>
              <a:buNone/>
            </a:pPr>
            <a:endParaRPr lang="en-US" altLang="ko-KR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marL="411783" lvl="2" indent="0">
              <a:spcBef>
                <a:spcPts val="600"/>
              </a:spcBef>
              <a:buNone/>
            </a:pPr>
            <a:endParaRPr lang="en-US" altLang="ko-KR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lvl="2"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GT Precision (%)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: 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실제 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CCTV 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환경 </a:t>
            </a:r>
            <a:r>
              <a:rPr lang="ko-KR" altLang="en-US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정탐률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 지표</a:t>
            </a:r>
            <a:endParaRPr lang="en-US" altLang="ko-KR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lvl="3">
              <a:spcBef>
                <a:spcPts val="600"/>
              </a:spcBef>
              <a:buFont typeface="Wingdings" panose="05000000000000000000" pitchFamily="2" charset="2"/>
              <a:buChar char="v"/>
            </a:pP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학습에 사용되지 않은 실제 </a:t>
            </a: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CCTV </a:t>
            </a:r>
            <a:r>
              <a:rPr lang="ko-KR" altLang="en-US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영상에서 추출한 </a:t>
            </a: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101</a:t>
            </a:r>
            <a:r>
              <a:rPr lang="ko-KR" altLang="en-US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장의 프레임에 대해</a:t>
            </a: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11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클래스별 </a:t>
            </a:r>
            <a:r>
              <a:rPr lang="en-US" altLang="ko-KR" sz="11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Ground Truth </a:t>
            </a:r>
            <a:r>
              <a:rPr lang="ko-KR" altLang="en-US" sz="11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라벨</a:t>
            </a:r>
            <a:r>
              <a:rPr lang="ko-KR" altLang="en-US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과 비교하여 </a:t>
            </a:r>
            <a:r>
              <a:rPr lang="ko-KR" altLang="en-US" sz="11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정탐률</a:t>
            </a:r>
            <a:r>
              <a:rPr lang="ko-KR" altLang="en-US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측정</a:t>
            </a:r>
            <a:endParaRPr lang="en-US" altLang="ko-KR" sz="11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lvl="3">
              <a:spcBef>
                <a:spcPts val="600"/>
              </a:spcBef>
              <a:buFont typeface="Wingdings" panose="05000000000000000000" pitchFamily="2" charset="2"/>
              <a:buChar char="§"/>
            </a:pPr>
            <a:endParaRPr lang="en-US" altLang="ko-KR" sz="11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lvl="2">
              <a:spcBef>
                <a:spcPts val="600"/>
              </a:spcBef>
              <a:buFont typeface="Wingdings" panose="05000000000000000000" pitchFamily="2" charset="2"/>
              <a:buChar char="v"/>
            </a:pPr>
            <a:endParaRPr lang="en-US" altLang="ko-KR" sz="11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lvl="2">
              <a:spcBef>
                <a:spcPts val="600"/>
              </a:spcBef>
              <a:buFont typeface="Wingdings" panose="05000000000000000000" pitchFamily="2" charset="2"/>
              <a:buChar char="v"/>
            </a:pPr>
            <a:endParaRPr lang="en-US" altLang="ko-KR" sz="11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lvl="2">
              <a:spcBef>
                <a:spcPts val="600"/>
              </a:spcBef>
              <a:buFont typeface="Wingdings" panose="05000000000000000000" pitchFamily="2" charset="2"/>
              <a:buChar char="v"/>
            </a:pPr>
            <a:endParaRPr lang="en-US" altLang="ko-KR" sz="11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marL="243260" lvl="1" indent="0">
              <a:spcBef>
                <a:spcPts val="600"/>
              </a:spcBef>
              <a:buNone/>
            </a:pPr>
            <a:endParaRPr lang="en-US" altLang="ko-KR" sz="13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8" name="제목 7">
            <a:extLst>
              <a:ext uri="{FF2B5EF4-FFF2-40B4-BE49-F238E27FC236}">
                <a16:creationId xmlns:a16="http://schemas.microsoft.com/office/drawing/2014/main" id="{8CA9C5E0-DC4A-8869-7EAB-60F5778CA9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실험</a:t>
            </a:r>
            <a:r>
              <a:rPr lang="en-US" altLang="ko-KR" dirty="0"/>
              <a:t> </a:t>
            </a:r>
            <a:r>
              <a:rPr lang="ko-KR" altLang="en-US" dirty="0"/>
              <a:t>구성 및 평가 방법 </a:t>
            </a:r>
            <a:r>
              <a:rPr lang="en-US" altLang="ko-KR" dirty="0"/>
              <a:t>(Experiment Settings)</a:t>
            </a:r>
            <a:r>
              <a:rPr lang="ko-KR" altLang="en-US" dirty="0"/>
              <a:t> </a:t>
            </a: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AAB0962D-4368-21E4-7B61-8ECB537C75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4511288"/>
              </p:ext>
            </p:extLst>
          </p:nvPr>
        </p:nvGraphicFramePr>
        <p:xfrm>
          <a:off x="1770190" y="2798993"/>
          <a:ext cx="5178450" cy="1097280"/>
        </p:xfrm>
        <a:graphic>
          <a:graphicData uri="http://schemas.openxmlformats.org/drawingml/2006/table">
            <a:tbl>
              <a:tblPr/>
              <a:tblGrid>
                <a:gridCol w="1308407">
                  <a:extLst>
                    <a:ext uri="{9D8B030D-6E8A-4147-A177-3AD203B41FA5}">
                      <a16:colId xmlns:a16="http://schemas.microsoft.com/office/drawing/2014/main" val="3328829807"/>
                    </a:ext>
                  </a:extLst>
                </a:gridCol>
                <a:gridCol w="3870043">
                  <a:extLst>
                    <a:ext uri="{9D8B030D-6E8A-4147-A177-3AD203B41FA5}">
                      <a16:colId xmlns:a16="http://schemas.microsoft.com/office/drawing/2014/main" val="22883274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FPS </a:t>
                      </a:r>
                      <a:r>
                        <a:rPr lang="ko-KR" altLang="en-US" sz="12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기준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실시간성 평가 기준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0918507"/>
                  </a:ext>
                </a:extLst>
              </a:tr>
              <a:tr h="147596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FPS ≥ 15</a:t>
                      </a:r>
                      <a:endParaRPr lang="en-US" sz="12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🟢 매우 우수 </a:t>
                      </a:r>
                      <a:r>
                        <a:rPr lang="en-US" altLang="ko-KR" sz="12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– </a:t>
                      </a:r>
                      <a:r>
                        <a:rPr lang="ko-KR" altLang="en-US" sz="12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실시간 </a:t>
                      </a:r>
                      <a:r>
                        <a:rPr lang="en-US" altLang="ko-KR" sz="12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CCTV </a:t>
                      </a:r>
                      <a:r>
                        <a:rPr lang="ko-KR" altLang="en-US" sz="12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분석 가능 수준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89336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 ≤ FPS &lt; 15</a:t>
                      </a:r>
                      <a:endParaRPr lang="en-US" sz="120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🟡 보통 </a:t>
                      </a:r>
                      <a:r>
                        <a:rPr lang="en-US" altLang="ko-KR" sz="12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– </a:t>
                      </a:r>
                      <a:r>
                        <a:rPr lang="ko-KR" altLang="en-US" sz="12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준실시간 또는 사후 분석 적합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840945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FPS &lt; 5</a:t>
                      </a:r>
                      <a:endParaRPr lang="en-US" sz="12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🔴 느림 </a:t>
                      </a:r>
                      <a:r>
                        <a:rPr lang="en-US" altLang="ko-KR" sz="12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– </a:t>
                      </a:r>
                      <a:r>
                        <a:rPr lang="ko-KR" altLang="en-US" sz="12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사후 분석 전용 </a:t>
                      </a:r>
                      <a:r>
                        <a:rPr lang="en-US" altLang="ko-KR" sz="12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/ </a:t>
                      </a:r>
                      <a:r>
                        <a:rPr lang="ko-KR" altLang="en-US" sz="12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실시간 불가능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0336105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8FCA02B7-576E-08E9-ADE8-7F1919C553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1393877"/>
              </p:ext>
            </p:extLst>
          </p:nvPr>
        </p:nvGraphicFramePr>
        <p:xfrm>
          <a:off x="1770190" y="5057652"/>
          <a:ext cx="5178450" cy="1097280"/>
        </p:xfrm>
        <a:graphic>
          <a:graphicData uri="http://schemas.openxmlformats.org/drawingml/2006/table">
            <a:tbl>
              <a:tblPr/>
              <a:tblGrid>
                <a:gridCol w="971745">
                  <a:extLst>
                    <a:ext uri="{9D8B030D-6E8A-4147-A177-3AD203B41FA5}">
                      <a16:colId xmlns:a16="http://schemas.microsoft.com/office/drawing/2014/main" val="3813073634"/>
                    </a:ext>
                  </a:extLst>
                </a:gridCol>
                <a:gridCol w="4206705">
                  <a:extLst>
                    <a:ext uri="{9D8B030D-6E8A-4147-A177-3AD203B41FA5}">
                      <a16:colId xmlns:a16="http://schemas.microsoft.com/office/drawing/2014/main" val="356995773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 err="1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정탐률</a:t>
                      </a:r>
                      <a:r>
                        <a:rPr lang="ko-KR" altLang="en-US" sz="12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기준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해석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1663383"/>
                  </a:ext>
                </a:extLst>
              </a:tr>
              <a:tr h="122759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1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≥ </a:t>
                      </a:r>
                      <a:r>
                        <a:rPr lang="en-US" altLang="ko-KR" sz="1200" b="1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80%</a:t>
                      </a:r>
                      <a:endParaRPr lang="ko-KR" altLang="en-US" sz="120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🟢 매우 우수 </a:t>
                      </a:r>
                      <a:r>
                        <a:rPr lang="en-US" altLang="ko-KR" sz="12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– </a:t>
                      </a:r>
                      <a:r>
                        <a:rPr lang="ko-KR" altLang="en-US" sz="12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실제 적용 시 </a:t>
                      </a:r>
                      <a:r>
                        <a:rPr lang="ko-KR" altLang="en-US" sz="1200" dirty="0" err="1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오탐</a:t>
                      </a:r>
                      <a:r>
                        <a:rPr lang="en-US" altLang="ko-KR" sz="12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/</a:t>
                      </a:r>
                      <a:r>
                        <a:rPr lang="ko-KR" altLang="en-US" sz="1200" dirty="0" err="1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미탐률</a:t>
                      </a:r>
                      <a:r>
                        <a:rPr lang="ko-KR" altLang="en-US" sz="12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낮음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6880664"/>
                  </a:ext>
                </a:extLst>
              </a:tr>
              <a:tr h="12275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1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70 ~ 79%</a:t>
                      </a:r>
                      <a:endParaRPr lang="ko-KR" altLang="en-US" sz="120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🟡 양호 </a:t>
                      </a:r>
                      <a:r>
                        <a:rPr lang="en-US" altLang="ko-KR" sz="12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– </a:t>
                      </a:r>
                      <a:r>
                        <a:rPr lang="ko-KR" altLang="en-US" sz="12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현장 적용 가능하나 후처리 필요 가능성 있음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126473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1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&lt; 70%</a:t>
                      </a:r>
                      <a:endParaRPr lang="ko-KR" altLang="en-US" sz="120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🔴 미흡 </a:t>
                      </a:r>
                      <a:r>
                        <a:rPr lang="en-US" altLang="ko-KR" sz="12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– </a:t>
                      </a:r>
                      <a:r>
                        <a:rPr lang="ko-KR" altLang="en-US" sz="1200" dirty="0" err="1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오탐</a:t>
                      </a:r>
                      <a:r>
                        <a:rPr lang="en-US" altLang="ko-KR" sz="12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/</a:t>
                      </a:r>
                      <a:r>
                        <a:rPr lang="ko-KR" altLang="en-US" sz="1200" dirty="0" err="1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미탐</a:t>
                      </a:r>
                      <a:r>
                        <a:rPr lang="ko-KR" altLang="en-US" sz="12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위험 높아 보완 필요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5707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14058580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D15F2B-FB2A-0C0C-920D-1B397085ED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>
            <a:extLst>
              <a:ext uri="{FF2B5EF4-FFF2-40B4-BE49-F238E27FC236}">
                <a16:creationId xmlns:a16="http://schemas.microsoft.com/office/drawing/2014/main" id="{ECC8831B-30AA-9DE8-C328-3635A8ACD7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0012" y="1088974"/>
            <a:ext cx="4891996" cy="3291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3F3E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18900000" algn="ctr" rotWithShape="0">
                    <a:srgbClr val="4B734F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241795" indent="-241795" algn="l" defTabSz="597892" rtl="0" eaLnBrk="0" fontAlgn="base" hangingPunct="0">
              <a:lnSpc>
                <a:spcPct val="150000"/>
              </a:lnSpc>
              <a:spcBef>
                <a:spcPct val="115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n"/>
              <a:defRPr sz="1600" b="1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  <a:cs typeface="+mn-cs"/>
              </a:defRPr>
            </a:lvl1pPr>
            <a:lvl2pPr marL="410318" indent="-167058" algn="l" defTabSz="597892" rtl="0" eaLnBrk="0" fontAlgn="base" hangingPunct="0">
              <a:lnSpc>
                <a:spcPct val="150000"/>
              </a:lnSpc>
              <a:spcBef>
                <a:spcPct val="5000"/>
              </a:spcBef>
              <a:spcAft>
                <a:spcPct val="0"/>
              </a:spcAft>
              <a:buClr>
                <a:schemeClr val="tx2"/>
              </a:buClr>
              <a:buFont typeface="맑은 고딕" panose="020B0503020000020004" pitchFamily="50" charset="-127"/>
              <a:buChar char="√"/>
              <a:defRPr sz="14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2pPr>
            <a:lvl3pPr marL="580307" indent="-168524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3pPr>
            <a:lvl4pPr marL="748831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itchFamily="34" charset="0"/>
              <a:buChar char="-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4pPr>
            <a:lvl5pPr marL="917354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1339395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6pPr>
            <a:lvl7pPr marL="1761436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7pPr>
            <a:lvl8pPr marL="2183478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8pPr>
            <a:lvl9pPr marL="2605519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9pPr>
          </a:lstStyle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ko-KR" altLang="en-US" sz="1800" kern="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ko-KR" altLang="en-US" sz="18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📋 </a:t>
            </a:r>
            <a:r>
              <a:rPr lang="en-US" altLang="ko-KR" sz="18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YOLO </a:t>
            </a:r>
            <a:r>
              <a:rPr lang="ko-KR" altLang="en-US" sz="18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모델 </a:t>
            </a:r>
            <a:r>
              <a:rPr lang="en-US" altLang="ko-KR" sz="18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16</a:t>
            </a:r>
            <a:r>
              <a:rPr lang="ko-KR" altLang="en-US" sz="18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종 성능 비교표 </a:t>
            </a:r>
            <a:r>
              <a:rPr lang="en-US" altLang="ko-KR" sz="18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ko-KR" altLang="en-US" sz="18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전체</a:t>
            </a:r>
            <a:r>
              <a:rPr lang="en-US" altLang="ko-KR" sz="18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)</a:t>
            </a:r>
            <a:endParaRPr lang="en-US" altLang="ko-KR" sz="1800" kern="0" dirty="0">
              <a:solidFill>
                <a:schemeClr val="accent1">
                  <a:lumMod val="7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F6200F8-6A1C-B776-8E39-024C95136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결과</a:t>
            </a:r>
            <a:r>
              <a:rPr lang="en-US" altLang="ko-KR" dirty="0"/>
              <a:t> </a:t>
            </a:r>
            <a:r>
              <a:rPr lang="ko-KR" altLang="en-US" dirty="0"/>
              <a:t>및 분석 </a:t>
            </a:r>
            <a:r>
              <a:rPr lang="en-US" altLang="ko-KR" dirty="0"/>
              <a:t>(Results &amp; Analysis)</a:t>
            </a:r>
            <a:endParaRPr lang="ko-KR" altLang="en-US" dirty="0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535B8AB7-4E84-E7B6-383A-EC0F773D87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3026648"/>
              </p:ext>
            </p:extLst>
          </p:nvPr>
        </p:nvGraphicFramePr>
        <p:xfrm>
          <a:off x="280980" y="1704473"/>
          <a:ext cx="8582040" cy="4263296"/>
        </p:xfrm>
        <a:graphic>
          <a:graphicData uri="http://schemas.openxmlformats.org/drawingml/2006/table">
            <a:tbl>
              <a:tblPr/>
              <a:tblGrid>
                <a:gridCol w="1342395">
                  <a:extLst>
                    <a:ext uri="{9D8B030D-6E8A-4147-A177-3AD203B41FA5}">
                      <a16:colId xmlns:a16="http://schemas.microsoft.com/office/drawing/2014/main" val="112067879"/>
                    </a:ext>
                  </a:extLst>
                </a:gridCol>
                <a:gridCol w="630007">
                  <a:extLst>
                    <a:ext uri="{9D8B030D-6E8A-4147-A177-3AD203B41FA5}">
                      <a16:colId xmlns:a16="http://schemas.microsoft.com/office/drawing/2014/main" val="244088629"/>
                    </a:ext>
                  </a:extLst>
                </a:gridCol>
                <a:gridCol w="720008">
                  <a:extLst>
                    <a:ext uri="{9D8B030D-6E8A-4147-A177-3AD203B41FA5}">
                      <a16:colId xmlns:a16="http://schemas.microsoft.com/office/drawing/2014/main" val="3614288604"/>
                    </a:ext>
                  </a:extLst>
                </a:gridCol>
                <a:gridCol w="810009">
                  <a:extLst>
                    <a:ext uri="{9D8B030D-6E8A-4147-A177-3AD203B41FA5}">
                      <a16:colId xmlns:a16="http://schemas.microsoft.com/office/drawing/2014/main" val="3107616100"/>
                    </a:ext>
                  </a:extLst>
                </a:gridCol>
                <a:gridCol w="1265381">
                  <a:extLst>
                    <a:ext uri="{9D8B030D-6E8A-4147-A177-3AD203B41FA5}">
                      <a16:colId xmlns:a16="http://schemas.microsoft.com/office/drawing/2014/main" val="2370557067"/>
                    </a:ext>
                  </a:extLst>
                </a:gridCol>
                <a:gridCol w="714641">
                  <a:extLst>
                    <a:ext uri="{9D8B030D-6E8A-4147-A177-3AD203B41FA5}">
                      <a16:colId xmlns:a16="http://schemas.microsoft.com/office/drawing/2014/main" val="1256668965"/>
                    </a:ext>
                  </a:extLst>
                </a:gridCol>
                <a:gridCol w="810009">
                  <a:extLst>
                    <a:ext uri="{9D8B030D-6E8A-4147-A177-3AD203B41FA5}">
                      <a16:colId xmlns:a16="http://schemas.microsoft.com/office/drawing/2014/main" val="2383812380"/>
                    </a:ext>
                  </a:extLst>
                </a:gridCol>
                <a:gridCol w="1080012">
                  <a:extLst>
                    <a:ext uri="{9D8B030D-6E8A-4147-A177-3AD203B41FA5}">
                      <a16:colId xmlns:a16="http://schemas.microsoft.com/office/drawing/2014/main" val="2611421127"/>
                    </a:ext>
                  </a:extLst>
                </a:gridCol>
                <a:gridCol w="1209578">
                  <a:extLst>
                    <a:ext uri="{9D8B030D-6E8A-4147-A177-3AD203B41FA5}">
                      <a16:colId xmlns:a16="http://schemas.microsoft.com/office/drawing/2014/main" val="3684549186"/>
                    </a:ext>
                  </a:extLst>
                </a:gridCol>
              </a:tblGrid>
              <a:tr h="374512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모델명</a:t>
                      </a:r>
                    </a:p>
                  </a:txBody>
                  <a:tcPr marL="30320" marR="30320" marT="15160" marB="15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person</a:t>
                      </a:r>
                    </a:p>
                  </a:txBody>
                  <a:tcPr marL="30320" marR="30320" marT="15160" marB="15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gown</a:t>
                      </a:r>
                    </a:p>
                  </a:txBody>
                  <a:tcPr marL="30320" marR="30320" marT="15160" marB="15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hairnet</a:t>
                      </a:r>
                    </a:p>
                  </a:txBody>
                  <a:tcPr marL="30320" marR="30320" marT="15160" marB="15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mAP@0.5</a:t>
                      </a:r>
                    </a:p>
                  </a:txBody>
                  <a:tcPr marL="30320" marR="30320" marT="15160" marB="15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Precision</a:t>
                      </a:r>
                    </a:p>
                  </a:txBody>
                  <a:tcPr marL="30320" marR="30320" marT="15160" marB="15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Recall</a:t>
                      </a:r>
                    </a:p>
                  </a:txBody>
                  <a:tcPr marL="30320" marR="30320" marT="15160" marB="15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F1-score</a:t>
                      </a:r>
                    </a:p>
                  </a:txBody>
                  <a:tcPr marL="30320" marR="30320" marT="15160" marB="15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최적 </a:t>
                      </a:r>
                      <a:r>
                        <a:rPr lang="en-US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Confidence</a:t>
                      </a:r>
                    </a:p>
                  </a:txBody>
                  <a:tcPr marL="30320" marR="30320" marT="15160" marB="15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625038"/>
                  </a:ext>
                </a:extLst>
              </a:tr>
              <a:tr h="243049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v5s_ep50_img640</a:t>
                      </a:r>
                    </a:p>
                  </a:txBody>
                  <a:tcPr marL="30320" marR="30320" marT="15160" marB="15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0.990</a:t>
                      </a:r>
                    </a:p>
                  </a:txBody>
                  <a:tcPr marL="30320" marR="30320" marT="15160" marB="15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0.965</a:t>
                      </a:r>
                    </a:p>
                  </a:txBody>
                  <a:tcPr marL="30320" marR="30320" marT="15160" marB="15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0.947</a:t>
                      </a:r>
                    </a:p>
                  </a:txBody>
                  <a:tcPr marL="30320" marR="30320" marT="15160" marB="15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0.967</a:t>
                      </a:r>
                    </a:p>
                  </a:txBody>
                  <a:tcPr marL="30320" marR="30320" marT="15160" marB="15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1.000</a:t>
                      </a:r>
                    </a:p>
                  </a:txBody>
                  <a:tcPr marL="30320" marR="30320" marT="15160" marB="15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0.97</a:t>
                      </a:r>
                    </a:p>
                  </a:txBody>
                  <a:tcPr marL="30320" marR="30320" marT="15160" marB="15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0.94</a:t>
                      </a:r>
                    </a:p>
                  </a:txBody>
                  <a:tcPr marL="30320" marR="30320" marT="15160" marB="15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0.386</a:t>
                      </a:r>
                    </a:p>
                  </a:txBody>
                  <a:tcPr marL="30320" marR="30320" marT="15160" marB="15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6404369"/>
                  </a:ext>
                </a:extLst>
              </a:tr>
              <a:tr h="243049">
                <a:tc>
                  <a:txBody>
                    <a:bodyPr/>
                    <a:lstStyle/>
                    <a:p>
                      <a:pPr algn="ctr"/>
                      <a:r>
                        <a:rPr lang="en-US" sz="1000" u="none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v5s_ep50_img960</a:t>
                      </a:r>
                    </a:p>
                  </a:txBody>
                  <a:tcPr marL="30320" marR="30320" marT="15160" marB="15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u="none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0.993</a:t>
                      </a:r>
                    </a:p>
                  </a:txBody>
                  <a:tcPr marL="30320" marR="30320" marT="15160" marB="15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u="none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0.985</a:t>
                      </a:r>
                    </a:p>
                  </a:txBody>
                  <a:tcPr marL="30320" marR="30320" marT="15160" marB="15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u="none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0.972</a:t>
                      </a:r>
                    </a:p>
                  </a:txBody>
                  <a:tcPr marL="30320" marR="30320" marT="15160" marB="15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u="none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0.983</a:t>
                      </a:r>
                    </a:p>
                  </a:txBody>
                  <a:tcPr marL="30320" marR="30320" marT="15160" marB="15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u="none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1.000</a:t>
                      </a:r>
                    </a:p>
                  </a:txBody>
                  <a:tcPr marL="30320" marR="30320" marT="15160" marB="15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u="none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0.99</a:t>
                      </a:r>
                    </a:p>
                  </a:txBody>
                  <a:tcPr marL="30320" marR="30320" marT="15160" marB="15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u="none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0.96</a:t>
                      </a:r>
                    </a:p>
                  </a:txBody>
                  <a:tcPr marL="30320" marR="30320" marT="15160" marB="15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u="none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0.396</a:t>
                      </a:r>
                    </a:p>
                  </a:txBody>
                  <a:tcPr marL="30320" marR="30320" marT="15160" marB="15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6642562"/>
                  </a:ext>
                </a:extLst>
              </a:tr>
              <a:tr h="243049"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v5s_ep100_img640</a:t>
                      </a:r>
                    </a:p>
                  </a:txBody>
                  <a:tcPr marL="30320" marR="30320" marT="15160" marB="15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0.991</a:t>
                      </a:r>
                    </a:p>
                  </a:txBody>
                  <a:tcPr marL="30320" marR="30320" marT="15160" marB="15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0.965</a:t>
                      </a:r>
                    </a:p>
                  </a:txBody>
                  <a:tcPr marL="30320" marR="30320" marT="15160" marB="15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0.961</a:t>
                      </a:r>
                    </a:p>
                  </a:txBody>
                  <a:tcPr marL="30320" marR="30320" marT="15160" marB="15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0.972</a:t>
                      </a:r>
                    </a:p>
                  </a:txBody>
                  <a:tcPr marL="30320" marR="30320" marT="15160" marB="15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0.972</a:t>
                      </a:r>
                    </a:p>
                  </a:txBody>
                  <a:tcPr marL="30320" marR="30320" marT="15160" marB="15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0.93</a:t>
                      </a:r>
                    </a:p>
                  </a:txBody>
                  <a:tcPr marL="30320" marR="30320" marT="15160" marB="15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0.95</a:t>
                      </a:r>
                    </a:p>
                  </a:txBody>
                  <a:tcPr marL="30320" marR="30320" marT="15160" marB="15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0.313</a:t>
                      </a:r>
                    </a:p>
                  </a:txBody>
                  <a:tcPr marL="30320" marR="30320" marT="15160" marB="15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9219672"/>
                  </a:ext>
                </a:extLst>
              </a:tr>
              <a:tr h="243049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v5s_ep100_img960</a:t>
                      </a:r>
                    </a:p>
                  </a:txBody>
                  <a:tcPr marL="30320" marR="30320" marT="15160" marB="15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0.995</a:t>
                      </a:r>
                    </a:p>
                  </a:txBody>
                  <a:tcPr marL="30320" marR="30320" marT="15160" marB="15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0.988</a:t>
                      </a:r>
                    </a:p>
                  </a:txBody>
                  <a:tcPr marL="30320" marR="30320" marT="15160" marB="15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0.956</a:t>
                      </a:r>
                    </a:p>
                  </a:txBody>
                  <a:tcPr marL="30320" marR="30320" marT="15160" marB="15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0.980</a:t>
                      </a:r>
                    </a:p>
                  </a:txBody>
                  <a:tcPr marL="30320" marR="30320" marT="15160" marB="15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1.000</a:t>
                      </a:r>
                    </a:p>
                  </a:txBody>
                  <a:tcPr marL="30320" marR="30320" marT="15160" marB="15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0.99</a:t>
                      </a:r>
                    </a:p>
                  </a:txBody>
                  <a:tcPr marL="30320" marR="30320" marT="15160" marB="15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0.97</a:t>
                      </a:r>
                    </a:p>
                  </a:txBody>
                  <a:tcPr marL="30320" marR="30320" marT="15160" marB="15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0.431</a:t>
                      </a:r>
                    </a:p>
                  </a:txBody>
                  <a:tcPr marL="30320" marR="30320" marT="15160" marB="15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8064213"/>
                  </a:ext>
                </a:extLst>
              </a:tr>
              <a:tr h="243049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v5n_ep50_img640</a:t>
                      </a:r>
                    </a:p>
                  </a:txBody>
                  <a:tcPr marL="30320" marR="30320" marT="15160" marB="15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0.970</a:t>
                      </a:r>
                    </a:p>
                  </a:txBody>
                  <a:tcPr marL="30320" marR="30320" marT="15160" marB="15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0.930</a:t>
                      </a:r>
                    </a:p>
                  </a:txBody>
                  <a:tcPr marL="30320" marR="30320" marT="15160" marB="15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0.889</a:t>
                      </a:r>
                    </a:p>
                  </a:txBody>
                  <a:tcPr marL="30320" marR="30320" marT="15160" marB="15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0.930</a:t>
                      </a:r>
                    </a:p>
                  </a:txBody>
                  <a:tcPr marL="30320" marR="30320" marT="15160" marB="15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1.000</a:t>
                      </a:r>
                    </a:p>
                  </a:txBody>
                  <a:tcPr marL="30320" marR="30320" marT="15160" marB="15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0.94</a:t>
                      </a:r>
                    </a:p>
                  </a:txBody>
                  <a:tcPr marL="30320" marR="30320" marT="15160" marB="15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0.90</a:t>
                      </a:r>
                    </a:p>
                  </a:txBody>
                  <a:tcPr marL="30320" marR="30320" marT="15160" marB="15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0.338</a:t>
                      </a:r>
                    </a:p>
                  </a:txBody>
                  <a:tcPr marL="30320" marR="30320" marT="15160" marB="15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867970"/>
                  </a:ext>
                </a:extLst>
              </a:tr>
              <a:tr h="243049"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v5n_ep50_img960</a:t>
                      </a:r>
                    </a:p>
                  </a:txBody>
                  <a:tcPr marL="30320" marR="30320" marT="15160" marB="15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0.989</a:t>
                      </a:r>
                    </a:p>
                  </a:txBody>
                  <a:tcPr marL="30320" marR="30320" marT="15160" marB="15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0.969</a:t>
                      </a:r>
                    </a:p>
                  </a:txBody>
                  <a:tcPr marL="30320" marR="30320" marT="15160" marB="15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0.947</a:t>
                      </a:r>
                    </a:p>
                  </a:txBody>
                  <a:tcPr marL="30320" marR="30320" marT="15160" marB="15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0.969</a:t>
                      </a:r>
                    </a:p>
                  </a:txBody>
                  <a:tcPr marL="30320" marR="30320" marT="15160" marB="15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1.000</a:t>
                      </a:r>
                    </a:p>
                  </a:txBody>
                  <a:tcPr marL="30320" marR="30320" marT="15160" marB="15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0.98</a:t>
                      </a:r>
                    </a:p>
                  </a:txBody>
                  <a:tcPr marL="30320" marR="30320" marT="15160" marB="15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0.95</a:t>
                      </a:r>
                    </a:p>
                  </a:txBody>
                  <a:tcPr marL="30320" marR="30320" marT="15160" marB="15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0.441</a:t>
                      </a:r>
                    </a:p>
                  </a:txBody>
                  <a:tcPr marL="30320" marR="30320" marT="15160" marB="15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62705187"/>
                  </a:ext>
                </a:extLst>
              </a:tr>
              <a:tr h="243049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v5n_ep100_img640</a:t>
                      </a:r>
                    </a:p>
                  </a:txBody>
                  <a:tcPr marL="30320" marR="30320" marT="15160" marB="15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0.992</a:t>
                      </a:r>
                    </a:p>
                  </a:txBody>
                  <a:tcPr marL="30320" marR="30320" marT="15160" marB="15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0.967</a:t>
                      </a:r>
                    </a:p>
                  </a:txBody>
                  <a:tcPr marL="30320" marR="30320" marT="15160" marB="15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0.942</a:t>
                      </a:r>
                    </a:p>
                  </a:txBody>
                  <a:tcPr marL="30320" marR="30320" marT="15160" marB="15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0.967</a:t>
                      </a:r>
                    </a:p>
                  </a:txBody>
                  <a:tcPr marL="30320" marR="30320" marT="15160" marB="15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1.000</a:t>
                      </a:r>
                    </a:p>
                  </a:txBody>
                  <a:tcPr marL="30320" marR="30320" marT="15160" marB="15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0.97</a:t>
                      </a:r>
                    </a:p>
                  </a:txBody>
                  <a:tcPr marL="30320" marR="30320" marT="15160" marB="15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0.94</a:t>
                      </a:r>
                    </a:p>
                  </a:txBody>
                  <a:tcPr marL="30320" marR="30320" marT="15160" marB="15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0.386</a:t>
                      </a:r>
                    </a:p>
                  </a:txBody>
                  <a:tcPr marL="30320" marR="30320" marT="15160" marB="15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6961838"/>
                  </a:ext>
                </a:extLst>
              </a:tr>
              <a:tr h="243049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v5n_ep100_img960</a:t>
                      </a:r>
                    </a:p>
                  </a:txBody>
                  <a:tcPr marL="30320" marR="30320" marT="15160" marB="15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0.991</a:t>
                      </a:r>
                    </a:p>
                  </a:txBody>
                  <a:tcPr marL="30320" marR="30320" marT="15160" marB="15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0.972</a:t>
                      </a:r>
                    </a:p>
                  </a:txBody>
                  <a:tcPr marL="30320" marR="30320" marT="15160" marB="15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0.970</a:t>
                      </a:r>
                    </a:p>
                  </a:txBody>
                  <a:tcPr marL="30320" marR="30320" marT="15160" marB="15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0.977</a:t>
                      </a:r>
                    </a:p>
                  </a:txBody>
                  <a:tcPr marL="30320" marR="30320" marT="15160" marB="15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1.000</a:t>
                      </a:r>
                    </a:p>
                  </a:txBody>
                  <a:tcPr marL="30320" marR="30320" marT="15160" marB="15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0.98</a:t>
                      </a:r>
                    </a:p>
                  </a:txBody>
                  <a:tcPr marL="30320" marR="30320" marT="15160" marB="15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u="sng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0.96</a:t>
                      </a:r>
                    </a:p>
                  </a:txBody>
                  <a:tcPr marL="30320" marR="30320" marT="15160" marB="15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0.425</a:t>
                      </a:r>
                    </a:p>
                  </a:txBody>
                  <a:tcPr marL="30320" marR="30320" marT="15160" marB="15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8904365"/>
                  </a:ext>
                </a:extLst>
              </a:tr>
              <a:tr h="243049"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v8s_ep50_img640</a:t>
                      </a:r>
                    </a:p>
                  </a:txBody>
                  <a:tcPr marL="30320" marR="30320" marT="15160" marB="15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0.983</a:t>
                      </a:r>
                    </a:p>
                  </a:txBody>
                  <a:tcPr marL="30320" marR="30320" marT="15160" marB="15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0.952</a:t>
                      </a:r>
                    </a:p>
                  </a:txBody>
                  <a:tcPr marL="30320" marR="30320" marT="15160" marB="15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0.947</a:t>
                      </a:r>
                    </a:p>
                  </a:txBody>
                  <a:tcPr marL="30320" marR="30320" marT="15160" marB="15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0.961</a:t>
                      </a:r>
                    </a:p>
                  </a:txBody>
                  <a:tcPr marL="30320" marR="30320" marT="15160" marB="15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0.943</a:t>
                      </a:r>
                    </a:p>
                  </a:txBody>
                  <a:tcPr marL="30320" marR="30320" marT="15160" marB="15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0.927</a:t>
                      </a:r>
                    </a:p>
                  </a:txBody>
                  <a:tcPr marL="30320" marR="30320" marT="15160" marB="15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0.94</a:t>
                      </a:r>
                    </a:p>
                  </a:txBody>
                  <a:tcPr marL="30320" marR="30320" marT="15160" marB="15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0.321</a:t>
                      </a:r>
                    </a:p>
                  </a:txBody>
                  <a:tcPr marL="30320" marR="30320" marT="15160" marB="15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6059889"/>
                  </a:ext>
                </a:extLst>
              </a:tr>
              <a:tr h="243049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v8s_ep50_img960</a:t>
                      </a:r>
                    </a:p>
                  </a:txBody>
                  <a:tcPr marL="30320" marR="30320" marT="15160" marB="15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0.992</a:t>
                      </a:r>
                    </a:p>
                  </a:txBody>
                  <a:tcPr marL="30320" marR="30320" marT="15160" marB="15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0.980</a:t>
                      </a:r>
                    </a:p>
                  </a:txBody>
                  <a:tcPr marL="30320" marR="30320" marT="15160" marB="15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0.960</a:t>
                      </a:r>
                    </a:p>
                  </a:txBody>
                  <a:tcPr marL="30320" marR="30320" marT="15160" marB="15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0.977</a:t>
                      </a:r>
                    </a:p>
                  </a:txBody>
                  <a:tcPr marL="30320" marR="30320" marT="15160" marB="15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1.000</a:t>
                      </a:r>
                    </a:p>
                  </a:txBody>
                  <a:tcPr marL="30320" marR="30320" marT="15160" marB="15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0.98</a:t>
                      </a:r>
                    </a:p>
                  </a:txBody>
                  <a:tcPr marL="30320" marR="30320" marT="15160" marB="15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u="sng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0.96</a:t>
                      </a:r>
                    </a:p>
                  </a:txBody>
                  <a:tcPr marL="30320" marR="30320" marT="15160" marB="15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0.453</a:t>
                      </a:r>
                    </a:p>
                  </a:txBody>
                  <a:tcPr marL="30320" marR="30320" marT="15160" marB="15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8478509"/>
                  </a:ext>
                </a:extLst>
              </a:tr>
              <a:tr h="243049"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v8s_ep100_img640</a:t>
                      </a:r>
                    </a:p>
                  </a:txBody>
                  <a:tcPr marL="30320" marR="30320" marT="15160" marB="15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0.990</a:t>
                      </a:r>
                    </a:p>
                  </a:txBody>
                  <a:tcPr marL="30320" marR="30320" marT="15160" marB="15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0.964</a:t>
                      </a:r>
                    </a:p>
                  </a:txBody>
                  <a:tcPr marL="30320" marR="30320" marT="15160" marB="15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0.951</a:t>
                      </a:r>
                    </a:p>
                  </a:txBody>
                  <a:tcPr marL="30320" marR="30320" marT="15160" marB="15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0.968</a:t>
                      </a:r>
                    </a:p>
                  </a:txBody>
                  <a:tcPr marL="30320" marR="30320" marT="15160" marB="15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1.000</a:t>
                      </a:r>
                    </a:p>
                  </a:txBody>
                  <a:tcPr marL="30320" marR="30320" marT="15160" marB="15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0.97</a:t>
                      </a:r>
                    </a:p>
                  </a:txBody>
                  <a:tcPr marL="30320" marR="30320" marT="15160" marB="15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0.95</a:t>
                      </a:r>
                    </a:p>
                  </a:txBody>
                  <a:tcPr marL="30320" marR="30320" marT="15160" marB="15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0.265</a:t>
                      </a:r>
                    </a:p>
                  </a:txBody>
                  <a:tcPr marL="30320" marR="30320" marT="15160" marB="15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49605160"/>
                  </a:ext>
                </a:extLst>
              </a:tr>
              <a:tr h="243049">
                <a:tc>
                  <a:txBody>
                    <a:bodyPr/>
                    <a:lstStyle/>
                    <a:p>
                      <a:pPr algn="ctr"/>
                      <a:r>
                        <a:rPr lang="en-US" sz="1000" b="1" u="none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v8s_ep100_img960</a:t>
                      </a:r>
                    </a:p>
                  </a:txBody>
                  <a:tcPr marL="30320" marR="30320" marT="15160" marB="15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1" u="none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0.992</a:t>
                      </a:r>
                    </a:p>
                  </a:txBody>
                  <a:tcPr marL="30320" marR="30320" marT="15160" marB="15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1" u="none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0.986</a:t>
                      </a:r>
                    </a:p>
                  </a:txBody>
                  <a:tcPr marL="30320" marR="30320" marT="15160" marB="15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1" u="none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0.980</a:t>
                      </a:r>
                    </a:p>
                  </a:txBody>
                  <a:tcPr marL="30320" marR="30320" marT="15160" marB="15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1" u="none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0.986</a:t>
                      </a:r>
                    </a:p>
                  </a:txBody>
                  <a:tcPr marL="30320" marR="30320" marT="15160" marB="15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1" u="none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1.000</a:t>
                      </a:r>
                    </a:p>
                  </a:txBody>
                  <a:tcPr marL="30320" marR="30320" marT="15160" marB="15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1" u="none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0.99</a:t>
                      </a:r>
                    </a:p>
                  </a:txBody>
                  <a:tcPr marL="30320" marR="30320" marT="15160" marB="15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1" u="none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0.97</a:t>
                      </a:r>
                    </a:p>
                  </a:txBody>
                  <a:tcPr marL="30320" marR="30320" marT="15160" marB="15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1" u="none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0.442</a:t>
                      </a:r>
                    </a:p>
                  </a:txBody>
                  <a:tcPr marL="30320" marR="30320" marT="15160" marB="15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3368218"/>
                  </a:ext>
                </a:extLst>
              </a:tr>
              <a:tr h="243049"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v8n_ep50_img640</a:t>
                      </a:r>
                    </a:p>
                  </a:txBody>
                  <a:tcPr marL="30320" marR="30320" marT="15160" marB="15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0.975</a:t>
                      </a:r>
                    </a:p>
                  </a:txBody>
                  <a:tcPr marL="30320" marR="30320" marT="15160" marB="15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0.947</a:t>
                      </a:r>
                    </a:p>
                  </a:txBody>
                  <a:tcPr marL="30320" marR="30320" marT="15160" marB="15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0.909</a:t>
                      </a:r>
                    </a:p>
                  </a:txBody>
                  <a:tcPr marL="30320" marR="30320" marT="15160" marB="15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0.944</a:t>
                      </a:r>
                    </a:p>
                  </a:txBody>
                  <a:tcPr marL="30320" marR="30320" marT="15160" marB="15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1.000</a:t>
                      </a:r>
                    </a:p>
                  </a:txBody>
                  <a:tcPr marL="30320" marR="30320" marT="15160" marB="15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0.91</a:t>
                      </a:r>
                    </a:p>
                  </a:txBody>
                  <a:tcPr marL="30320" marR="30320" marT="15160" marB="15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0.94</a:t>
                      </a:r>
                    </a:p>
                  </a:txBody>
                  <a:tcPr marL="30320" marR="30320" marT="15160" marB="15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0.414</a:t>
                      </a:r>
                    </a:p>
                  </a:txBody>
                  <a:tcPr marL="30320" marR="30320" marT="15160" marB="15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8427719"/>
                  </a:ext>
                </a:extLst>
              </a:tr>
              <a:tr h="243049"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v8n_ep50_img960</a:t>
                      </a:r>
                    </a:p>
                  </a:txBody>
                  <a:tcPr marL="30320" marR="30320" marT="15160" marB="15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0.988</a:t>
                      </a:r>
                    </a:p>
                  </a:txBody>
                  <a:tcPr marL="30320" marR="30320" marT="15160" marB="15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0.974</a:t>
                      </a:r>
                    </a:p>
                  </a:txBody>
                  <a:tcPr marL="30320" marR="30320" marT="15160" marB="15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0.959</a:t>
                      </a:r>
                    </a:p>
                  </a:txBody>
                  <a:tcPr marL="30320" marR="30320" marT="15160" marB="15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0.974</a:t>
                      </a:r>
                    </a:p>
                  </a:txBody>
                  <a:tcPr marL="30320" marR="30320" marT="15160" marB="15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1.000</a:t>
                      </a:r>
                    </a:p>
                  </a:txBody>
                  <a:tcPr marL="30320" marR="30320" marT="15160" marB="15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0.98</a:t>
                      </a:r>
                    </a:p>
                  </a:txBody>
                  <a:tcPr marL="30320" marR="30320" marT="15160" marB="15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0.95</a:t>
                      </a:r>
                    </a:p>
                  </a:txBody>
                  <a:tcPr marL="30320" marR="30320" marT="15160" marB="15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0.397</a:t>
                      </a:r>
                    </a:p>
                  </a:txBody>
                  <a:tcPr marL="30320" marR="30320" marT="15160" marB="15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13459145"/>
                  </a:ext>
                </a:extLst>
              </a:tr>
              <a:tr h="243049"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v8n_ep100_img640</a:t>
                      </a:r>
                    </a:p>
                  </a:txBody>
                  <a:tcPr marL="30320" marR="30320" marT="15160" marB="15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0.979</a:t>
                      </a:r>
                    </a:p>
                  </a:txBody>
                  <a:tcPr marL="30320" marR="30320" marT="15160" marB="15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0.968</a:t>
                      </a:r>
                    </a:p>
                  </a:txBody>
                  <a:tcPr marL="30320" marR="30320" marT="15160" marB="15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0.932</a:t>
                      </a:r>
                    </a:p>
                  </a:txBody>
                  <a:tcPr marL="30320" marR="30320" marT="15160" marB="15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0.959</a:t>
                      </a:r>
                    </a:p>
                  </a:txBody>
                  <a:tcPr marL="30320" marR="30320" marT="15160" marB="15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1.000</a:t>
                      </a:r>
                    </a:p>
                  </a:txBody>
                  <a:tcPr marL="30320" marR="30320" marT="15160" marB="15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0.97</a:t>
                      </a:r>
                    </a:p>
                  </a:txBody>
                  <a:tcPr marL="30320" marR="30320" marT="15160" marB="15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0.93</a:t>
                      </a:r>
                    </a:p>
                  </a:txBody>
                  <a:tcPr marL="30320" marR="30320" marT="15160" marB="15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0.423</a:t>
                      </a:r>
                    </a:p>
                  </a:txBody>
                  <a:tcPr marL="30320" marR="30320" marT="15160" marB="15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6242005"/>
                  </a:ext>
                </a:extLst>
              </a:tr>
              <a:tr h="243049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v8n_ep100_img960</a:t>
                      </a:r>
                    </a:p>
                  </a:txBody>
                  <a:tcPr marL="30320" marR="30320" marT="15160" marB="15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0.993</a:t>
                      </a:r>
                    </a:p>
                  </a:txBody>
                  <a:tcPr marL="30320" marR="30320" marT="15160" marB="15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0.975</a:t>
                      </a:r>
                    </a:p>
                  </a:txBody>
                  <a:tcPr marL="30320" marR="30320" marT="15160" marB="15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0.966</a:t>
                      </a:r>
                    </a:p>
                  </a:txBody>
                  <a:tcPr marL="30320" marR="30320" marT="15160" marB="15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0.978</a:t>
                      </a:r>
                    </a:p>
                  </a:txBody>
                  <a:tcPr marL="30320" marR="30320" marT="15160" marB="15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1.000</a:t>
                      </a:r>
                    </a:p>
                  </a:txBody>
                  <a:tcPr marL="30320" marR="30320" marT="15160" marB="15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0.99</a:t>
                      </a:r>
                    </a:p>
                  </a:txBody>
                  <a:tcPr marL="30320" marR="30320" marT="15160" marB="15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u="sng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0.96</a:t>
                      </a:r>
                    </a:p>
                  </a:txBody>
                  <a:tcPr marL="30320" marR="30320" marT="15160" marB="15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0.481</a:t>
                      </a:r>
                    </a:p>
                  </a:txBody>
                  <a:tcPr marL="30320" marR="30320" marT="15160" marB="15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38711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43912297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43ED9C-61B6-7E3A-DA96-69B7F93B28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>
            <a:extLst>
              <a:ext uri="{FF2B5EF4-FFF2-40B4-BE49-F238E27FC236}">
                <a16:creationId xmlns:a16="http://schemas.microsoft.com/office/drawing/2014/main" id="{3AFDFF21-0C35-5176-F3DF-46EC9CF34E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0012" y="1088974"/>
            <a:ext cx="4891996" cy="3291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3F3E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18900000" algn="ctr" rotWithShape="0">
                    <a:srgbClr val="4B734F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241795" indent="-241795" algn="l" defTabSz="597892" rtl="0" eaLnBrk="0" fontAlgn="base" hangingPunct="0">
              <a:lnSpc>
                <a:spcPct val="150000"/>
              </a:lnSpc>
              <a:spcBef>
                <a:spcPct val="115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n"/>
              <a:defRPr sz="1600" b="1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  <a:cs typeface="+mn-cs"/>
              </a:defRPr>
            </a:lvl1pPr>
            <a:lvl2pPr marL="410318" indent="-167058" algn="l" defTabSz="597892" rtl="0" eaLnBrk="0" fontAlgn="base" hangingPunct="0">
              <a:lnSpc>
                <a:spcPct val="150000"/>
              </a:lnSpc>
              <a:spcBef>
                <a:spcPct val="5000"/>
              </a:spcBef>
              <a:spcAft>
                <a:spcPct val="0"/>
              </a:spcAft>
              <a:buClr>
                <a:schemeClr val="tx2"/>
              </a:buClr>
              <a:buFont typeface="맑은 고딕" panose="020B0503020000020004" pitchFamily="50" charset="-127"/>
              <a:buChar char="√"/>
              <a:defRPr sz="14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2pPr>
            <a:lvl3pPr marL="580307" indent="-168524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3pPr>
            <a:lvl4pPr marL="748831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itchFamily="34" charset="0"/>
              <a:buChar char="-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4pPr>
            <a:lvl5pPr marL="917354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1339395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6pPr>
            <a:lvl7pPr marL="1761436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7pPr>
            <a:lvl8pPr marL="2183478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8pPr>
            <a:lvl9pPr marL="2605519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9pPr>
          </a:lstStyle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ko-KR" altLang="en-US" sz="1800" kern="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ko-KR" altLang="en-US" sz="18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📋 </a:t>
            </a:r>
            <a:r>
              <a:rPr lang="en-US" altLang="ko-KR" sz="18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YOLO </a:t>
            </a:r>
            <a:r>
              <a:rPr lang="ko-KR" altLang="en-US" sz="18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나노 모델 성능 비교표 </a:t>
            </a:r>
            <a:r>
              <a:rPr lang="en-US" altLang="ko-KR" sz="18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(Nano Only)</a:t>
            </a:r>
            <a:endParaRPr lang="en-US" altLang="ko-KR" sz="1800" kern="0" dirty="0">
              <a:solidFill>
                <a:schemeClr val="accent1">
                  <a:lumMod val="7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D617D8F-645B-D2DF-E524-3610F39CCA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결과</a:t>
            </a:r>
            <a:r>
              <a:rPr lang="en-US" altLang="ko-KR" dirty="0"/>
              <a:t> </a:t>
            </a:r>
            <a:r>
              <a:rPr lang="ko-KR" altLang="en-US" dirty="0"/>
              <a:t>및 분석 </a:t>
            </a:r>
            <a:r>
              <a:rPr lang="en-US" altLang="ko-KR" dirty="0"/>
              <a:t>(Results &amp; Analysis)</a:t>
            </a:r>
            <a:endParaRPr lang="ko-KR" altLang="en-US" dirty="0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652A1B0B-E285-2148-3C92-03C9A85D5B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6705231"/>
              </p:ext>
            </p:extLst>
          </p:nvPr>
        </p:nvGraphicFramePr>
        <p:xfrm>
          <a:off x="280980" y="1718981"/>
          <a:ext cx="8582040" cy="2318904"/>
        </p:xfrm>
        <a:graphic>
          <a:graphicData uri="http://schemas.openxmlformats.org/drawingml/2006/table">
            <a:tbl>
              <a:tblPr/>
              <a:tblGrid>
                <a:gridCol w="1342395">
                  <a:extLst>
                    <a:ext uri="{9D8B030D-6E8A-4147-A177-3AD203B41FA5}">
                      <a16:colId xmlns:a16="http://schemas.microsoft.com/office/drawing/2014/main" val="112067879"/>
                    </a:ext>
                  </a:extLst>
                </a:gridCol>
                <a:gridCol w="630007">
                  <a:extLst>
                    <a:ext uri="{9D8B030D-6E8A-4147-A177-3AD203B41FA5}">
                      <a16:colId xmlns:a16="http://schemas.microsoft.com/office/drawing/2014/main" val="244088629"/>
                    </a:ext>
                  </a:extLst>
                </a:gridCol>
                <a:gridCol w="720008">
                  <a:extLst>
                    <a:ext uri="{9D8B030D-6E8A-4147-A177-3AD203B41FA5}">
                      <a16:colId xmlns:a16="http://schemas.microsoft.com/office/drawing/2014/main" val="3614288604"/>
                    </a:ext>
                  </a:extLst>
                </a:gridCol>
                <a:gridCol w="810009">
                  <a:extLst>
                    <a:ext uri="{9D8B030D-6E8A-4147-A177-3AD203B41FA5}">
                      <a16:colId xmlns:a16="http://schemas.microsoft.com/office/drawing/2014/main" val="3107616100"/>
                    </a:ext>
                  </a:extLst>
                </a:gridCol>
                <a:gridCol w="1265381">
                  <a:extLst>
                    <a:ext uri="{9D8B030D-6E8A-4147-A177-3AD203B41FA5}">
                      <a16:colId xmlns:a16="http://schemas.microsoft.com/office/drawing/2014/main" val="2370557067"/>
                    </a:ext>
                  </a:extLst>
                </a:gridCol>
                <a:gridCol w="714641">
                  <a:extLst>
                    <a:ext uri="{9D8B030D-6E8A-4147-A177-3AD203B41FA5}">
                      <a16:colId xmlns:a16="http://schemas.microsoft.com/office/drawing/2014/main" val="1256668965"/>
                    </a:ext>
                  </a:extLst>
                </a:gridCol>
                <a:gridCol w="810009">
                  <a:extLst>
                    <a:ext uri="{9D8B030D-6E8A-4147-A177-3AD203B41FA5}">
                      <a16:colId xmlns:a16="http://schemas.microsoft.com/office/drawing/2014/main" val="2383812380"/>
                    </a:ext>
                  </a:extLst>
                </a:gridCol>
                <a:gridCol w="1080012">
                  <a:extLst>
                    <a:ext uri="{9D8B030D-6E8A-4147-A177-3AD203B41FA5}">
                      <a16:colId xmlns:a16="http://schemas.microsoft.com/office/drawing/2014/main" val="2611421127"/>
                    </a:ext>
                  </a:extLst>
                </a:gridCol>
                <a:gridCol w="1209578">
                  <a:extLst>
                    <a:ext uri="{9D8B030D-6E8A-4147-A177-3AD203B41FA5}">
                      <a16:colId xmlns:a16="http://schemas.microsoft.com/office/drawing/2014/main" val="3684549186"/>
                    </a:ext>
                  </a:extLst>
                </a:gridCol>
              </a:tblGrid>
              <a:tr h="374512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모델명</a:t>
                      </a:r>
                    </a:p>
                  </a:txBody>
                  <a:tcPr marL="30320" marR="30320" marT="15160" marB="15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person</a:t>
                      </a:r>
                    </a:p>
                  </a:txBody>
                  <a:tcPr marL="30320" marR="30320" marT="15160" marB="15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gown</a:t>
                      </a:r>
                    </a:p>
                  </a:txBody>
                  <a:tcPr marL="30320" marR="30320" marT="15160" marB="15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hairnet</a:t>
                      </a:r>
                    </a:p>
                  </a:txBody>
                  <a:tcPr marL="30320" marR="30320" marT="15160" marB="15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mAP@0.5</a:t>
                      </a:r>
                    </a:p>
                  </a:txBody>
                  <a:tcPr marL="30320" marR="30320" marT="15160" marB="15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Precision</a:t>
                      </a:r>
                    </a:p>
                  </a:txBody>
                  <a:tcPr marL="30320" marR="30320" marT="15160" marB="15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Recall</a:t>
                      </a:r>
                    </a:p>
                  </a:txBody>
                  <a:tcPr marL="30320" marR="30320" marT="15160" marB="15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F1-score</a:t>
                      </a:r>
                    </a:p>
                  </a:txBody>
                  <a:tcPr marL="30320" marR="30320" marT="15160" marB="15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최적 </a:t>
                      </a:r>
                      <a:r>
                        <a:rPr lang="en-US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Confidence</a:t>
                      </a:r>
                    </a:p>
                  </a:txBody>
                  <a:tcPr marL="30320" marR="30320" marT="15160" marB="15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625038"/>
                  </a:ext>
                </a:extLst>
              </a:tr>
              <a:tr h="243049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v5n_ep50_img640</a:t>
                      </a:r>
                    </a:p>
                  </a:txBody>
                  <a:tcPr marL="30320" marR="30320" marT="15160" marB="15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0.970</a:t>
                      </a:r>
                    </a:p>
                  </a:txBody>
                  <a:tcPr marL="30320" marR="30320" marT="15160" marB="15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0.930</a:t>
                      </a:r>
                    </a:p>
                  </a:txBody>
                  <a:tcPr marL="30320" marR="30320" marT="15160" marB="15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0.889</a:t>
                      </a:r>
                    </a:p>
                  </a:txBody>
                  <a:tcPr marL="30320" marR="30320" marT="15160" marB="15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0.930</a:t>
                      </a:r>
                    </a:p>
                  </a:txBody>
                  <a:tcPr marL="30320" marR="30320" marT="15160" marB="15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1.000</a:t>
                      </a:r>
                    </a:p>
                  </a:txBody>
                  <a:tcPr marL="30320" marR="30320" marT="15160" marB="15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0.94</a:t>
                      </a:r>
                    </a:p>
                  </a:txBody>
                  <a:tcPr marL="30320" marR="30320" marT="15160" marB="15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0.90</a:t>
                      </a:r>
                    </a:p>
                  </a:txBody>
                  <a:tcPr marL="30320" marR="30320" marT="15160" marB="15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0.338</a:t>
                      </a:r>
                    </a:p>
                  </a:txBody>
                  <a:tcPr marL="30320" marR="30320" marT="15160" marB="15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867970"/>
                  </a:ext>
                </a:extLst>
              </a:tr>
              <a:tr h="243049"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v5n_ep50_img960</a:t>
                      </a:r>
                    </a:p>
                  </a:txBody>
                  <a:tcPr marL="30320" marR="30320" marT="15160" marB="15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0.989</a:t>
                      </a:r>
                    </a:p>
                  </a:txBody>
                  <a:tcPr marL="30320" marR="30320" marT="15160" marB="15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0.969</a:t>
                      </a:r>
                    </a:p>
                  </a:txBody>
                  <a:tcPr marL="30320" marR="30320" marT="15160" marB="15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0.947</a:t>
                      </a:r>
                    </a:p>
                  </a:txBody>
                  <a:tcPr marL="30320" marR="30320" marT="15160" marB="15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0.969</a:t>
                      </a:r>
                    </a:p>
                  </a:txBody>
                  <a:tcPr marL="30320" marR="30320" marT="15160" marB="15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1.000</a:t>
                      </a:r>
                    </a:p>
                  </a:txBody>
                  <a:tcPr marL="30320" marR="30320" marT="15160" marB="15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0.98</a:t>
                      </a:r>
                    </a:p>
                  </a:txBody>
                  <a:tcPr marL="30320" marR="30320" marT="15160" marB="15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0.95</a:t>
                      </a:r>
                    </a:p>
                  </a:txBody>
                  <a:tcPr marL="30320" marR="30320" marT="15160" marB="15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0.441</a:t>
                      </a:r>
                    </a:p>
                  </a:txBody>
                  <a:tcPr marL="30320" marR="30320" marT="15160" marB="15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62705187"/>
                  </a:ext>
                </a:extLst>
              </a:tr>
              <a:tr h="243049"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v5n_ep100_img640</a:t>
                      </a:r>
                    </a:p>
                  </a:txBody>
                  <a:tcPr marL="30320" marR="30320" marT="15160" marB="15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0.992</a:t>
                      </a:r>
                    </a:p>
                  </a:txBody>
                  <a:tcPr marL="30320" marR="30320" marT="15160" marB="15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0.967</a:t>
                      </a:r>
                    </a:p>
                  </a:txBody>
                  <a:tcPr marL="30320" marR="30320" marT="15160" marB="15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0.942</a:t>
                      </a:r>
                    </a:p>
                  </a:txBody>
                  <a:tcPr marL="30320" marR="30320" marT="15160" marB="15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0.967</a:t>
                      </a:r>
                    </a:p>
                  </a:txBody>
                  <a:tcPr marL="30320" marR="30320" marT="15160" marB="15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1.000</a:t>
                      </a:r>
                    </a:p>
                  </a:txBody>
                  <a:tcPr marL="30320" marR="30320" marT="15160" marB="15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0.97</a:t>
                      </a:r>
                    </a:p>
                  </a:txBody>
                  <a:tcPr marL="30320" marR="30320" marT="15160" marB="15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0.94</a:t>
                      </a:r>
                    </a:p>
                  </a:txBody>
                  <a:tcPr marL="30320" marR="30320" marT="15160" marB="15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0.386</a:t>
                      </a:r>
                    </a:p>
                  </a:txBody>
                  <a:tcPr marL="30320" marR="30320" marT="15160" marB="15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6961838"/>
                  </a:ext>
                </a:extLst>
              </a:tr>
              <a:tr h="243049">
                <a:tc>
                  <a:txBody>
                    <a:bodyPr/>
                    <a:lstStyle/>
                    <a:p>
                      <a:pPr algn="ctr"/>
                      <a:r>
                        <a:rPr lang="en-US" sz="1000" b="1" u="none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v5n_ep100_img960</a:t>
                      </a:r>
                    </a:p>
                  </a:txBody>
                  <a:tcPr marL="30320" marR="30320" marT="15160" marB="15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1" u="none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0.991</a:t>
                      </a:r>
                    </a:p>
                  </a:txBody>
                  <a:tcPr marL="30320" marR="30320" marT="15160" marB="15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1" u="none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0.972</a:t>
                      </a:r>
                    </a:p>
                  </a:txBody>
                  <a:tcPr marL="30320" marR="30320" marT="15160" marB="15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1" u="none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0.970</a:t>
                      </a:r>
                    </a:p>
                  </a:txBody>
                  <a:tcPr marL="30320" marR="30320" marT="15160" marB="15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1" u="none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0.977</a:t>
                      </a:r>
                    </a:p>
                  </a:txBody>
                  <a:tcPr marL="30320" marR="30320" marT="15160" marB="15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1" u="none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1.000</a:t>
                      </a:r>
                    </a:p>
                  </a:txBody>
                  <a:tcPr marL="30320" marR="30320" marT="15160" marB="15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1" u="none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0.98</a:t>
                      </a:r>
                    </a:p>
                  </a:txBody>
                  <a:tcPr marL="30320" marR="30320" marT="15160" marB="15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1" u="none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0.96</a:t>
                      </a:r>
                    </a:p>
                  </a:txBody>
                  <a:tcPr marL="30320" marR="30320" marT="15160" marB="15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1" u="none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0.425</a:t>
                      </a:r>
                    </a:p>
                  </a:txBody>
                  <a:tcPr marL="30320" marR="30320" marT="15160" marB="15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8904365"/>
                  </a:ext>
                </a:extLst>
              </a:tr>
              <a:tr h="243049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v8n_ep50_img640</a:t>
                      </a:r>
                    </a:p>
                  </a:txBody>
                  <a:tcPr marL="30320" marR="30320" marT="15160" marB="15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0.975</a:t>
                      </a:r>
                    </a:p>
                  </a:txBody>
                  <a:tcPr marL="30320" marR="30320" marT="15160" marB="15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0.947</a:t>
                      </a:r>
                    </a:p>
                  </a:txBody>
                  <a:tcPr marL="30320" marR="30320" marT="15160" marB="15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0.909</a:t>
                      </a:r>
                    </a:p>
                  </a:txBody>
                  <a:tcPr marL="30320" marR="30320" marT="15160" marB="15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0.944</a:t>
                      </a:r>
                    </a:p>
                  </a:txBody>
                  <a:tcPr marL="30320" marR="30320" marT="15160" marB="15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1.000</a:t>
                      </a:r>
                    </a:p>
                  </a:txBody>
                  <a:tcPr marL="30320" marR="30320" marT="15160" marB="15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0.91</a:t>
                      </a:r>
                    </a:p>
                  </a:txBody>
                  <a:tcPr marL="30320" marR="30320" marT="15160" marB="15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0.94</a:t>
                      </a:r>
                    </a:p>
                  </a:txBody>
                  <a:tcPr marL="30320" marR="30320" marT="15160" marB="15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0.414</a:t>
                      </a:r>
                    </a:p>
                  </a:txBody>
                  <a:tcPr marL="30320" marR="30320" marT="15160" marB="15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8427719"/>
                  </a:ext>
                </a:extLst>
              </a:tr>
              <a:tr h="243049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v8n_ep50_img960</a:t>
                      </a:r>
                    </a:p>
                  </a:txBody>
                  <a:tcPr marL="30320" marR="30320" marT="15160" marB="15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0.988</a:t>
                      </a:r>
                    </a:p>
                  </a:txBody>
                  <a:tcPr marL="30320" marR="30320" marT="15160" marB="15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1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0.974</a:t>
                      </a:r>
                    </a:p>
                  </a:txBody>
                  <a:tcPr marL="30320" marR="30320" marT="15160" marB="15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1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0.959</a:t>
                      </a:r>
                    </a:p>
                  </a:txBody>
                  <a:tcPr marL="30320" marR="30320" marT="15160" marB="15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0.974</a:t>
                      </a:r>
                    </a:p>
                  </a:txBody>
                  <a:tcPr marL="30320" marR="30320" marT="15160" marB="15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1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1.000</a:t>
                      </a:r>
                    </a:p>
                  </a:txBody>
                  <a:tcPr marL="30320" marR="30320" marT="15160" marB="15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1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0.98</a:t>
                      </a:r>
                    </a:p>
                  </a:txBody>
                  <a:tcPr marL="30320" marR="30320" marT="15160" marB="15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0.95</a:t>
                      </a:r>
                    </a:p>
                  </a:txBody>
                  <a:tcPr marL="30320" marR="30320" marT="15160" marB="15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0.397</a:t>
                      </a:r>
                    </a:p>
                  </a:txBody>
                  <a:tcPr marL="30320" marR="30320" marT="15160" marB="15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3459145"/>
                  </a:ext>
                </a:extLst>
              </a:tr>
              <a:tr h="243049"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v8n_ep100_img640</a:t>
                      </a:r>
                    </a:p>
                  </a:txBody>
                  <a:tcPr marL="30320" marR="30320" marT="15160" marB="15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0.979</a:t>
                      </a:r>
                    </a:p>
                  </a:txBody>
                  <a:tcPr marL="30320" marR="30320" marT="15160" marB="15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0.968</a:t>
                      </a:r>
                    </a:p>
                  </a:txBody>
                  <a:tcPr marL="30320" marR="30320" marT="15160" marB="15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0.932</a:t>
                      </a:r>
                    </a:p>
                  </a:txBody>
                  <a:tcPr marL="30320" marR="30320" marT="15160" marB="15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0.959</a:t>
                      </a:r>
                    </a:p>
                  </a:txBody>
                  <a:tcPr marL="30320" marR="30320" marT="15160" marB="15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1.000</a:t>
                      </a:r>
                    </a:p>
                  </a:txBody>
                  <a:tcPr marL="30320" marR="30320" marT="15160" marB="15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0.97</a:t>
                      </a:r>
                    </a:p>
                  </a:txBody>
                  <a:tcPr marL="30320" marR="30320" marT="15160" marB="15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0.93</a:t>
                      </a:r>
                    </a:p>
                  </a:txBody>
                  <a:tcPr marL="30320" marR="30320" marT="15160" marB="15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0.423</a:t>
                      </a:r>
                    </a:p>
                  </a:txBody>
                  <a:tcPr marL="30320" marR="30320" marT="15160" marB="15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6242005"/>
                  </a:ext>
                </a:extLst>
              </a:tr>
              <a:tr h="243049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v8n_ep100_img960</a:t>
                      </a:r>
                    </a:p>
                  </a:txBody>
                  <a:tcPr marL="30320" marR="30320" marT="15160" marB="15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0.993</a:t>
                      </a:r>
                    </a:p>
                  </a:txBody>
                  <a:tcPr marL="30320" marR="30320" marT="15160" marB="15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1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0.975</a:t>
                      </a:r>
                    </a:p>
                  </a:txBody>
                  <a:tcPr marL="30320" marR="30320" marT="15160" marB="15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1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0.966</a:t>
                      </a:r>
                    </a:p>
                  </a:txBody>
                  <a:tcPr marL="30320" marR="30320" marT="15160" marB="15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0.978</a:t>
                      </a:r>
                    </a:p>
                  </a:txBody>
                  <a:tcPr marL="30320" marR="30320" marT="15160" marB="15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1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1.000</a:t>
                      </a:r>
                    </a:p>
                  </a:txBody>
                  <a:tcPr marL="30320" marR="30320" marT="15160" marB="15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1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0.99</a:t>
                      </a:r>
                    </a:p>
                  </a:txBody>
                  <a:tcPr marL="30320" marR="30320" marT="15160" marB="15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1" u="none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0.96</a:t>
                      </a:r>
                    </a:p>
                  </a:txBody>
                  <a:tcPr marL="30320" marR="30320" marT="15160" marB="15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0.481</a:t>
                      </a:r>
                    </a:p>
                  </a:txBody>
                  <a:tcPr marL="30320" marR="30320" marT="15160" marB="15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38711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24843805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B2964D-B580-21D3-B75F-980F135C5A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>
            <a:extLst>
              <a:ext uri="{FF2B5EF4-FFF2-40B4-BE49-F238E27FC236}">
                <a16:creationId xmlns:a16="http://schemas.microsoft.com/office/drawing/2014/main" id="{4AF73053-7C14-6AED-69BA-5E6E8ADDF1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0012" y="1088974"/>
            <a:ext cx="8042030" cy="14439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3F3E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18900000" algn="ctr" rotWithShape="0">
                    <a:srgbClr val="4B734F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241795" indent="-241795" algn="l" defTabSz="597892" rtl="0" eaLnBrk="0" fontAlgn="base" hangingPunct="0">
              <a:lnSpc>
                <a:spcPct val="150000"/>
              </a:lnSpc>
              <a:spcBef>
                <a:spcPct val="115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n"/>
              <a:defRPr sz="1600" b="1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  <a:cs typeface="+mn-cs"/>
              </a:defRPr>
            </a:lvl1pPr>
            <a:lvl2pPr marL="410318" indent="-167058" algn="l" defTabSz="597892" rtl="0" eaLnBrk="0" fontAlgn="base" hangingPunct="0">
              <a:lnSpc>
                <a:spcPct val="150000"/>
              </a:lnSpc>
              <a:spcBef>
                <a:spcPct val="5000"/>
              </a:spcBef>
              <a:spcAft>
                <a:spcPct val="0"/>
              </a:spcAft>
              <a:buClr>
                <a:schemeClr val="tx2"/>
              </a:buClr>
              <a:buFont typeface="맑은 고딕" panose="020B0503020000020004" pitchFamily="50" charset="-127"/>
              <a:buChar char="√"/>
              <a:defRPr sz="14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2pPr>
            <a:lvl3pPr marL="580307" indent="-168524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3pPr>
            <a:lvl4pPr marL="748831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itchFamily="34" charset="0"/>
              <a:buChar char="-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4pPr>
            <a:lvl5pPr marL="917354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1339395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6pPr>
            <a:lvl7pPr marL="1761436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7pPr>
            <a:lvl8pPr marL="2183478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8pPr>
            <a:lvl9pPr marL="2605519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9pPr>
          </a:lstStyle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ko-KR" altLang="en-US" sz="1800" kern="0" dirty="0">
                <a:solidFill>
                  <a:schemeClr val="accent1">
                    <a:lumMod val="7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18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📋 테스트용 데이터셋 설명</a:t>
            </a:r>
            <a:endParaRPr lang="en-US" altLang="ko-KR" sz="18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lvl="1">
              <a:lnSpc>
                <a:spcPct val="130000"/>
              </a:lnSpc>
              <a:spcBef>
                <a:spcPts val="600"/>
              </a:spcBef>
            </a:pP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데이터셋 개요</a:t>
            </a:r>
            <a:endParaRPr lang="en-US" altLang="ko-KR" sz="16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lvl="2">
              <a:lnSpc>
                <a:spcPct val="130000"/>
              </a:lnSpc>
              <a:spcBef>
                <a:spcPts val="600"/>
              </a:spcBef>
            </a:pPr>
            <a:r>
              <a:rPr lang="en-US" altLang="ko-KR" sz="1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14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총 이미지 수</a:t>
            </a:r>
            <a:r>
              <a:rPr lang="en-US" altLang="ko-KR" sz="1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: 101</a:t>
            </a:r>
            <a:r>
              <a:rPr lang="ko-KR" altLang="en-US" sz="1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장</a:t>
            </a:r>
            <a:endParaRPr lang="en-US" altLang="ko-KR" sz="14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lvl="2">
              <a:lnSpc>
                <a:spcPct val="130000"/>
              </a:lnSpc>
              <a:spcBef>
                <a:spcPts val="600"/>
              </a:spcBef>
            </a:pPr>
            <a:r>
              <a:rPr lang="en-US" altLang="ko-KR" sz="1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14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데이터 분할</a:t>
            </a:r>
            <a:r>
              <a:rPr lang="en-US" altLang="ko-KR" sz="1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: 100% </a:t>
            </a:r>
            <a:r>
              <a:rPr lang="ko-KR" altLang="en-US" sz="1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테스트셋 전용 </a:t>
            </a:r>
            <a:r>
              <a:rPr lang="en-US" altLang="ko-KR" sz="1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(Train/Valid </a:t>
            </a:r>
            <a:r>
              <a:rPr lang="ko-KR" altLang="en-US" sz="1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없음</a:t>
            </a:r>
            <a:r>
              <a:rPr lang="en-US" altLang="ko-KR" sz="1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)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5A4DA0D-3DCB-4BCD-4D87-3C30BE034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결과</a:t>
            </a:r>
            <a:r>
              <a:rPr lang="en-US" altLang="ko-KR" dirty="0"/>
              <a:t> </a:t>
            </a:r>
            <a:r>
              <a:rPr lang="ko-KR" altLang="en-US" dirty="0"/>
              <a:t>및 분석 </a:t>
            </a:r>
            <a:r>
              <a:rPr lang="en-US" altLang="ko-KR" dirty="0"/>
              <a:t>(Results &amp; Analysis)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87774C6-783E-A75D-004D-3B1F9D387F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429" y="2798993"/>
            <a:ext cx="7883141" cy="321906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538865386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4558B8-85A6-4828-A54D-E95B005ED8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>
            <a:extLst>
              <a:ext uri="{FF2B5EF4-FFF2-40B4-BE49-F238E27FC236}">
                <a16:creationId xmlns:a16="http://schemas.microsoft.com/office/drawing/2014/main" id="{70FA1B33-4C48-BA17-B4E4-922DAC079C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0012" y="1088974"/>
            <a:ext cx="8042030" cy="3291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3F3E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18900000" algn="ctr" rotWithShape="0">
                    <a:srgbClr val="4B734F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241795" indent="-241795" algn="l" defTabSz="597892" rtl="0" eaLnBrk="0" fontAlgn="base" hangingPunct="0">
              <a:lnSpc>
                <a:spcPct val="150000"/>
              </a:lnSpc>
              <a:spcBef>
                <a:spcPct val="115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n"/>
              <a:defRPr sz="1600" b="1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  <a:cs typeface="+mn-cs"/>
              </a:defRPr>
            </a:lvl1pPr>
            <a:lvl2pPr marL="410318" indent="-167058" algn="l" defTabSz="597892" rtl="0" eaLnBrk="0" fontAlgn="base" hangingPunct="0">
              <a:lnSpc>
                <a:spcPct val="150000"/>
              </a:lnSpc>
              <a:spcBef>
                <a:spcPct val="5000"/>
              </a:spcBef>
              <a:spcAft>
                <a:spcPct val="0"/>
              </a:spcAft>
              <a:buClr>
                <a:schemeClr val="tx2"/>
              </a:buClr>
              <a:buFont typeface="맑은 고딕" panose="020B0503020000020004" pitchFamily="50" charset="-127"/>
              <a:buChar char="√"/>
              <a:defRPr sz="14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2pPr>
            <a:lvl3pPr marL="580307" indent="-168524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3pPr>
            <a:lvl4pPr marL="748831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itchFamily="34" charset="0"/>
              <a:buChar char="-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4pPr>
            <a:lvl5pPr marL="917354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1339395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6pPr>
            <a:lvl7pPr marL="1761436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7pPr>
            <a:lvl8pPr marL="2183478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8pPr>
            <a:lvl9pPr marL="2605519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9pPr>
          </a:lstStyle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ko-KR" altLang="en-US" sz="1800" kern="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ko-KR" altLang="en-US" sz="18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📋 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테스트용 데이터셋  모델 성능 평가 결과 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en-US" altLang="ko-KR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mAP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성능 순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)</a:t>
            </a:r>
            <a:endParaRPr lang="en-US" altLang="ko-KR" sz="1600" kern="0" dirty="0">
              <a:solidFill>
                <a:schemeClr val="accent1">
                  <a:lumMod val="7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509FB09-0C0B-48D8-422C-31C6FF24B7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결과</a:t>
            </a:r>
            <a:r>
              <a:rPr lang="en-US" altLang="ko-KR" dirty="0"/>
              <a:t> </a:t>
            </a:r>
            <a:r>
              <a:rPr lang="ko-KR" altLang="en-US" dirty="0"/>
              <a:t>및 분석 </a:t>
            </a:r>
            <a:r>
              <a:rPr lang="en-US" altLang="ko-KR" dirty="0"/>
              <a:t>(Results &amp; Analysis)</a:t>
            </a:r>
            <a:endParaRPr lang="ko-KR" altLang="en-US" dirty="0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E53EA840-8CF1-72B5-8F84-07203CCA2B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2733419"/>
              </p:ext>
            </p:extLst>
          </p:nvPr>
        </p:nvGraphicFramePr>
        <p:xfrm>
          <a:off x="415984" y="1628980"/>
          <a:ext cx="8312032" cy="3990476"/>
        </p:xfrm>
        <a:graphic>
          <a:graphicData uri="http://schemas.openxmlformats.org/drawingml/2006/table">
            <a:tbl>
              <a:tblPr/>
              <a:tblGrid>
                <a:gridCol w="1365985">
                  <a:extLst>
                    <a:ext uri="{9D8B030D-6E8A-4147-A177-3AD203B41FA5}">
                      <a16:colId xmlns:a16="http://schemas.microsoft.com/office/drawing/2014/main" val="861889615"/>
                    </a:ext>
                  </a:extLst>
                </a:gridCol>
                <a:gridCol w="720008">
                  <a:extLst>
                    <a:ext uri="{9D8B030D-6E8A-4147-A177-3AD203B41FA5}">
                      <a16:colId xmlns:a16="http://schemas.microsoft.com/office/drawing/2014/main" val="3127318665"/>
                    </a:ext>
                  </a:extLst>
                </a:gridCol>
                <a:gridCol w="900010">
                  <a:extLst>
                    <a:ext uri="{9D8B030D-6E8A-4147-A177-3AD203B41FA5}">
                      <a16:colId xmlns:a16="http://schemas.microsoft.com/office/drawing/2014/main" val="382653824"/>
                    </a:ext>
                  </a:extLst>
                </a:gridCol>
                <a:gridCol w="1170013">
                  <a:extLst>
                    <a:ext uri="{9D8B030D-6E8A-4147-A177-3AD203B41FA5}">
                      <a16:colId xmlns:a16="http://schemas.microsoft.com/office/drawing/2014/main" val="3159596382"/>
                    </a:ext>
                  </a:extLst>
                </a:gridCol>
                <a:gridCol w="1039004">
                  <a:extLst>
                    <a:ext uri="{9D8B030D-6E8A-4147-A177-3AD203B41FA5}">
                      <a16:colId xmlns:a16="http://schemas.microsoft.com/office/drawing/2014/main" val="1931460228"/>
                    </a:ext>
                  </a:extLst>
                </a:gridCol>
                <a:gridCol w="1039004">
                  <a:extLst>
                    <a:ext uri="{9D8B030D-6E8A-4147-A177-3AD203B41FA5}">
                      <a16:colId xmlns:a16="http://schemas.microsoft.com/office/drawing/2014/main" val="1787425554"/>
                    </a:ext>
                  </a:extLst>
                </a:gridCol>
                <a:gridCol w="1039004">
                  <a:extLst>
                    <a:ext uri="{9D8B030D-6E8A-4147-A177-3AD203B41FA5}">
                      <a16:colId xmlns:a16="http://schemas.microsoft.com/office/drawing/2014/main" val="492189807"/>
                    </a:ext>
                  </a:extLst>
                </a:gridCol>
                <a:gridCol w="1039004">
                  <a:extLst>
                    <a:ext uri="{9D8B030D-6E8A-4147-A177-3AD203B41FA5}">
                      <a16:colId xmlns:a16="http://schemas.microsoft.com/office/drawing/2014/main" val="86663988"/>
                    </a:ext>
                  </a:extLst>
                </a:gridCol>
              </a:tblGrid>
              <a:tr h="167153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Model</a:t>
                      </a:r>
                    </a:p>
                  </a:txBody>
                  <a:tcPr marL="30860" marR="30860" marT="15430" marB="154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Epochs</a:t>
                      </a:r>
                    </a:p>
                  </a:txBody>
                  <a:tcPr marL="30860" marR="30860" marT="15430" marB="154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Input Size</a:t>
                      </a:r>
                    </a:p>
                  </a:txBody>
                  <a:tcPr marL="30860" marR="30860" marT="15430" marB="154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Framework</a:t>
                      </a:r>
                    </a:p>
                  </a:txBody>
                  <a:tcPr marL="30860" marR="30860" marT="15430" marB="154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mAP@0.5 (All)</a:t>
                      </a:r>
                    </a:p>
                  </a:txBody>
                  <a:tcPr marL="30860" marR="30860" marT="15430" marB="154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err="1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gown_on</a:t>
                      </a:r>
                      <a:r>
                        <a:rPr lang="en-US" sz="1000" b="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(%)</a:t>
                      </a:r>
                    </a:p>
                  </a:txBody>
                  <a:tcPr marL="30860" marR="30860" marT="15430" marB="154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err="1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hairnet_on</a:t>
                      </a:r>
                      <a:r>
                        <a:rPr lang="en-US" sz="1000" b="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(%)</a:t>
                      </a:r>
                    </a:p>
                  </a:txBody>
                  <a:tcPr marL="30860" marR="30860" marT="15430" marB="154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person (%)</a:t>
                      </a:r>
                    </a:p>
                  </a:txBody>
                  <a:tcPr marL="30860" marR="30860" marT="15430" marB="154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5089882"/>
                  </a:ext>
                </a:extLst>
              </a:tr>
              <a:tr h="237951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yolov5n_ep50_640</a:t>
                      </a:r>
                    </a:p>
                  </a:txBody>
                  <a:tcPr marL="30860" marR="30860" marT="15430" marB="154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50</a:t>
                      </a:r>
                    </a:p>
                  </a:txBody>
                  <a:tcPr marL="30860" marR="30860" marT="15430" marB="154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640</a:t>
                      </a:r>
                    </a:p>
                  </a:txBody>
                  <a:tcPr marL="30860" marR="30860" marT="15430" marB="154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YOLOv5</a:t>
                      </a:r>
                    </a:p>
                  </a:txBody>
                  <a:tcPr marL="30860" marR="30860" marT="15430" marB="154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43.1</a:t>
                      </a:r>
                    </a:p>
                  </a:txBody>
                  <a:tcPr marL="30860" marR="30860" marT="15430" marB="154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35.2</a:t>
                      </a:r>
                    </a:p>
                  </a:txBody>
                  <a:tcPr marL="30860" marR="30860" marT="15430" marB="154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38.5</a:t>
                      </a:r>
                    </a:p>
                  </a:txBody>
                  <a:tcPr marL="30860" marR="30860" marT="15430" marB="154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55.6</a:t>
                      </a:r>
                    </a:p>
                  </a:txBody>
                  <a:tcPr marL="30860" marR="30860" marT="15430" marB="154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4185246"/>
                  </a:ext>
                </a:extLst>
              </a:tr>
              <a:tr h="237951"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yolov5n_ep100_640</a:t>
                      </a:r>
                    </a:p>
                  </a:txBody>
                  <a:tcPr marL="30860" marR="30860" marT="15430" marB="154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100</a:t>
                      </a:r>
                    </a:p>
                  </a:txBody>
                  <a:tcPr marL="30860" marR="30860" marT="15430" marB="154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640</a:t>
                      </a:r>
                    </a:p>
                  </a:txBody>
                  <a:tcPr marL="30860" marR="30860" marT="15430" marB="154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YOLOv5</a:t>
                      </a:r>
                    </a:p>
                  </a:txBody>
                  <a:tcPr marL="30860" marR="30860" marT="15430" marB="154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50.2</a:t>
                      </a:r>
                    </a:p>
                  </a:txBody>
                  <a:tcPr marL="30860" marR="30860" marT="15430" marB="154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41.7</a:t>
                      </a:r>
                    </a:p>
                  </a:txBody>
                  <a:tcPr marL="30860" marR="30860" marT="15430" marB="154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43.8</a:t>
                      </a:r>
                    </a:p>
                  </a:txBody>
                  <a:tcPr marL="30860" marR="30860" marT="15430" marB="154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65.1</a:t>
                      </a:r>
                    </a:p>
                  </a:txBody>
                  <a:tcPr marL="30860" marR="30860" marT="15430" marB="154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0796082"/>
                  </a:ext>
                </a:extLst>
              </a:tr>
              <a:tr h="237951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yolov5s_ep50_640</a:t>
                      </a:r>
                    </a:p>
                  </a:txBody>
                  <a:tcPr marL="30860" marR="30860" marT="15430" marB="154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50</a:t>
                      </a:r>
                    </a:p>
                  </a:txBody>
                  <a:tcPr marL="30860" marR="30860" marT="15430" marB="154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640</a:t>
                      </a:r>
                    </a:p>
                  </a:txBody>
                  <a:tcPr marL="30860" marR="30860" marT="15430" marB="154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YOLOv5</a:t>
                      </a:r>
                    </a:p>
                  </a:txBody>
                  <a:tcPr marL="30860" marR="30860" marT="15430" marB="154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67.4</a:t>
                      </a:r>
                    </a:p>
                  </a:txBody>
                  <a:tcPr marL="30860" marR="30860" marT="15430" marB="154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58.6</a:t>
                      </a:r>
                    </a:p>
                  </a:txBody>
                  <a:tcPr marL="30860" marR="30860" marT="15430" marB="154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61.1</a:t>
                      </a:r>
                    </a:p>
                  </a:txBody>
                  <a:tcPr marL="30860" marR="30860" marT="15430" marB="154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82.4</a:t>
                      </a:r>
                    </a:p>
                  </a:txBody>
                  <a:tcPr marL="30860" marR="30860" marT="15430" marB="154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8059737"/>
                  </a:ext>
                </a:extLst>
              </a:tr>
              <a:tr h="237951"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yolov5s_ep100_640</a:t>
                      </a:r>
                    </a:p>
                  </a:txBody>
                  <a:tcPr marL="30860" marR="30860" marT="15430" marB="154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100</a:t>
                      </a:r>
                    </a:p>
                  </a:txBody>
                  <a:tcPr marL="30860" marR="30860" marT="15430" marB="154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640</a:t>
                      </a:r>
                    </a:p>
                  </a:txBody>
                  <a:tcPr marL="30860" marR="30860" marT="15430" marB="154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YOLOv5</a:t>
                      </a:r>
                    </a:p>
                  </a:txBody>
                  <a:tcPr marL="30860" marR="30860" marT="15430" marB="154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73.6</a:t>
                      </a:r>
                    </a:p>
                  </a:txBody>
                  <a:tcPr marL="30860" marR="30860" marT="15430" marB="154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64.2</a:t>
                      </a:r>
                    </a:p>
                  </a:txBody>
                  <a:tcPr marL="30860" marR="30860" marT="15430" marB="154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67.5</a:t>
                      </a:r>
                    </a:p>
                  </a:txBody>
                  <a:tcPr marL="30860" marR="30860" marT="15430" marB="154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89.2</a:t>
                      </a:r>
                    </a:p>
                  </a:txBody>
                  <a:tcPr marL="30860" marR="30860" marT="15430" marB="154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7133397"/>
                  </a:ext>
                </a:extLst>
              </a:tr>
              <a:tr h="237951"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yolov5n_ep50_960</a:t>
                      </a:r>
                    </a:p>
                  </a:txBody>
                  <a:tcPr marL="30860" marR="30860" marT="15430" marB="154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50</a:t>
                      </a:r>
                    </a:p>
                  </a:txBody>
                  <a:tcPr marL="30860" marR="30860" marT="15430" marB="154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960</a:t>
                      </a:r>
                    </a:p>
                  </a:txBody>
                  <a:tcPr marL="30860" marR="30860" marT="15430" marB="154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YOLOv5</a:t>
                      </a:r>
                    </a:p>
                  </a:txBody>
                  <a:tcPr marL="30860" marR="30860" marT="15430" marB="154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61.3</a:t>
                      </a:r>
                    </a:p>
                  </a:txBody>
                  <a:tcPr marL="30860" marR="30860" marT="15430" marB="154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56.2</a:t>
                      </a:r>
                    </a:p>
                  </a:txBody>
                  <a:tcPr marL="30860" marR="30860" marT="15430" marB="154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51.1</a:t>
                      </a:r>
                    </a:p>
                  </a:txBody>
                  <a:tcPr marL="30860" marR="30860" marT="15430" marB="154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76.5</a:t>
                      </a:r>
                    </a:p>
                  </a:txBody>
                  <a:tcPr marL="30860" marR="30860" marT="15430" marB="154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8606230"/>
                  </a:ext>
                </a:extLst>
              </a:tr>
              <a:tr h="237951"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yolov5n_ep100_960</a:t>
                      </a:r>
                    </a:p>
                  </a:txBody>
                  <a:tcPr marL="30860" marR="30860" marT="15430" marB="154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100</a:t>
                      </a:r>
                    </a:p>
                  </a:txBody>
                  <a:tcPr marL="30860" marR="30860" marT="15430" marB="154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960</a:t>
                      </a:r>
                    </a:p>
                  </a:txBody>
                  <a:tcPr marL="30860" marR="30860" marT="15430" marB="154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YOLOv5</a:t>
                      </a:r>
                    </a:p>
                  </a:txBody>
                  <a:tcPr marL="30860" marR="30860" marT="15430" marB="154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70.5</a:t>
                      </a:r>
                    </a:p>
                  </a:txBody>
                  <a:tcPr marL="30860" marR="30860" marT="15430" marB="154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62.7</a:t>
                      </a:r>
                    </a:p>
                  </a:txBody>
                  <a:tcPr marL="30860" marR="30860" marT="15430" marB="154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63.8</a:t>
                      </a:r>
                    </a:p>
                  </a:txBody>
                  <a:tcPr marL="30860" marR="30860" marT="15430" marB="154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85.0</a:t>
                      </a:r>
                    </a:p>
                  </a:txBody>
                  <a:tcPr marL="30860" marR="30860" marT="15430" marB="154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2795061"/>
                  </a:ext>
                </a:extLst>
              </a:tr>
              <a:tr h="237951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yolov5s_ep50_960</a:t>
                      </a:r>
                    </a:p>
                  </a:txBody>
                  <a:tcPr marL="30860" marR="30860" marT="15430" marB="154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1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50</a:t>
                      </a:r>
                    </a:p>
                  </a:txBody>
                  <a:tcPr marL="30860" marR="30860" marT="15430" marB="154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1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960</a:t>
                      </a:r>
                    </a:p>
                  </a:txBody>
                  <a:tcPr marL="30860" marR="30860" marT="15430" marB="154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YOLOv5</a:t>
                      </a:r>
                    </a:p>
                  </a:txBody>
                  <a:tcPr marL="30860" marR="30860" marT="15430" marB="154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85.6</a:t>
                      </a:r>
                    </a:p>
                  </a:txBody>
                  <a:tcPr marL="30860" marR="30860" marT="15430" marB="154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1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80.4</a:t>
                      </a:r>
                    </a:p>
                  </a:txBody>
                  <a:tcPr marL="30860" marR="30860" marT="15430" marB="154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1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83.1</a:t>
                      </a:r>
                    </a:p>
                  </a:txBody>
                  <a:tcPr marL="30860" marR="30860" marT="15430" marB="154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93.3</a:t>
                      </a:r>
                    </a:p>
                  </a:txBody>
                  <a:tcPr marL="30860" marR="30860" marT="15430" marB="154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0188746"/>
                  </a:ext>
                </a:extLst>
              </a:tr>
              <a:tr h="237951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yolov5s_ep100_960</a:t>
                      </a:r>
                    </a:p>
                  </a:txBody>
                  <a:tcPr marL="30860" marR="30860" marT="15430" marB="154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1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100</a:t>
                      </a:r>
                    </a:p>
                  </a:txBody>
                  <a:tcPr marL="30860" marR="30860" marT="15430" marB="154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1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960</a:t>
                      </a:r>
                    </a:p>
                  </a:txBody>
                  <a:tcPr marL="30860" marR="30860" marT="15430" marB="154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YOLOv5</a:t>
                      </a:r>
                    </a:p>
                  </a:txBody>
                  <a:tcPr marL="30860" marR="30860" marT="15430" marB="154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88.9</a:t>
                      </a:r>
                    </a:p>
                  </a:txBody>
                  <a:tcPr marL="30860" marR="30860" marT="15430" marB="154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1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83.5</a:t>
                      </a:r>
                    </a:p>
                  </a:txBody>
                  <a:tcPr marL="30860" marR="30860" marT="15430" marB="154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1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86.9</a:t>
                      </a:r>
                    </a:p>
                  </a:txBody>
                  <a:tcPr marL="30860" marR="30860" marT="15430" marB="154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94.4</a:t>
                      </a:r>
                    </a:p>
                  </a:txBody>
                  <a:tcPr marL="30860" marR="30860" marT="15430" marB="154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1822134"/>
                  </a:ext>
                </a:extLst>
              </a:tr>
              <a:tr h="237951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yolov8n_ep50_640</a:t>
                      </a:r>
                    </a:p>
                  </a:txBody>
                  <a:tcPr marL="30860" marR="30860" marT="15430" marB="154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50</a:t>
                      </a:r>
                    </a:p>
                  </a:txBody>
                  <a:tcPr marL="30860" marR="30860" marT="15430" marB="154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640</a:t>
                      </a:r>
                    </a:p>
                  </a:txBody>
                  <a:tcPr marL="30860" marR="30860" marT="15430" marB="154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YOLOv8</a:t>
                      </a:r>
                    </a:p>
                  </a:txBody>
                  <a:tcPr marL="30860" marR="30860" marT="15430" marB="154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45.7</a:t>
                      </a:r>
                    </a:p>
                  </a:txBody>
                  <a:tcPr marL="30860" marR="30860" marT="15430" marB="154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39.1</a:t>
                      </a:r>
                    </a:p>
                  </a:txBody>
                  <a:tcPr marL="30860" marR="30860" marT="15430" marB="154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42.3</a:t>
                      </a:r>
                    </a:p>
                  </a:txBody>
                  <a:tcPr marL="30860" marR="30860" marT="15430" marB="154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55.8</a:t>
                      </a:r>
                    </a:p>
                  </a:txBody>
                  <a:tcPr marL="30860" marR="30860" marT="15430" marB="154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0529839"/>
                  </a:ext>
                </a:extLst>
              </a:tr>
              <a:tr h="237951"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yolov8n_ep100_640</a:t>
                      </a:r>
                    </a:p>
                  </a:txBody>
                  <a:tcPr marL="30860" marR="30860" marT="15430" marB="154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100</a:t>
                      </a:r>
                    </a:p>
                  </a:txBody>
                  <a:tcPr marL="30860" marR="30860" marT="15430" marB="154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640</a:t>
                      </a:r>
                    </a:p>
                  </a:txBody>
                  <a:tcPr marL="30860" marR="30860" marT="15430" marB="154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YOLOv8</a:t>
                      </a:r>
                    </a:p>
                  </a:txBody>
                  <a:tcPr marL="30860" marR="30860" marT="15430" marB="154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51.0</a:t>
                      </a:r>
                    </a:p>
                  </a:txBody>
                  <a:tcPr marL="30860" marR="30860" marT="15430" marB="154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45.5</a:t>
                      </a:r>
                    </a:p>
                  </a:txBody>
                  <a:tcPr marL="30860" marR="30860" marT="15430" marB="154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46.8</a:t>
                      </a:r>
                    </a:p>
                  </a:txBody>
                  <a:tcPr marL="30860" marR="30860" marT="15430" marB="154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60.7</a:t>
                      </a:r>
                    </a:p>
                  </a:txBody>
                  <a:tcPr marL="30860" marR="30860" marT="15430" marB="154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10248"/>
                  </a:ext>
                </a:extLst>
              </a:tr>
              <a:tr h="237951"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yolov8s_ep50_640</a:t>
                      </a:r>
                    </a:p>
                  </a:txBody>
                  <a:tcPr marL="30860" marR="30860" marT="15430" marB="154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50</a:t>
                      </a:r>
                    </a:p>
                  </a:txBody>
                  <a:tcPr marL="30860" marR="30860" marT="15430" marB="154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640</a:t>
                      </a:r>
                    </a:p>
                  </a:txBody>
                  <a:tcPr marL="30860" marR="30860" marT="15430" marB="154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YOLOv8</a:t>
                      </a:r>
                    </a:p>
                  </a:txBody>
                  <a:tcPr marL="30860" marR="30860" marT="15430" marB="154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66.2</a:t>
                      </a:r>
                    </a:p>
                  </a:txBody>
                  <a:tcPr marL="30860" marR="30860" marT="15430" marB="154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58.2</a:t>
                      </a:r>
                    </a:p>
                  </a:txBody>
                  <a:tcPr marL="30860" marR="30860" marT="15430" marB="154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60.5</a:t>
                      </a:r>
                    </a:p>
                  </a:txBody>
                  <a:tcPr marL="30860" marR="30860" marT="15430" marB="154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80.0</a:t>
                      </a:r>
                    </a:p>
                  </a:txBody>
                  <a:tcPr marL="30860" marR="30860" marT="15430" marB="154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8302973"/>
                  </a:ext>
                </a:extLst>
              </a:tr>
              <a:tr h="237951"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yolov8s_ep100_640</a:t>
                      </a:r>
                    </a:p>
                  </a:txBody>
                  <a:tcPr marL="30860" marR="30860" marT="15430" marB="154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100</a:t>
                      </a:r>
                    </a:p>
                  </a:txBody>
                  <a:tcPr marL="30860" marR="30860" marT="15430" marB="154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640</a:t>
                      </a:r>
                    </a:p>
                  </a:txBody>
                  <a:tcPr marL="30860" marR="30860" marT="15430" marB="154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YOLOv8</a:t>
                      </a:r>
                    </a:p>
                  </a:txBody>
                  <a:tcPr marL="30860" marR="30860" marT="15430" marB="154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71.5</a:t>
                      </a:r>
                    </a:p>
                  </a:txBody>
                  <a:tcPr marL="30860" marR="30860" marT="15430" marB="154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64.6</a:t>
                      </a:r>
                    </a:p>
                  </a:txBody>
                  <a:tcPr marL="30860" marR="30860" marT="15430" marB="154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65.8</a:t>
                      </a:r>
                    </a:p>
                  </a:txBody>
                  <a:tcPr marL="30860" marR="30860" marT="15430" marB="154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84.2</a:t>
                      </a:r>
                    </a:p>
                  </a:txBody>
                  <a:tcPr marL="30860" marR="30860" marT="15430" marB="154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38297"/>
                  </a:ext>
                </a:extLst>
              </a:tr>
              <a:tr h="237951"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yolov8n_ep50_960</a:t>
                      </a:r>
                    </a:p>
                  </a:txBody>
                  <a:tcPr marL="30860" marR="30860" marT="15430" marB="154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50</a:t>
                      </a:r>
                    </a:p>
                  </a:txBody>
                  <a:tcPr marL="30860" marR="30860" marT="15430" marB="154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960</a:t>
                      </a:r>
                    </a:p>
                  </a:txBody>
                  <a:tcPr marL="30860" marR="30860" marT="15430" marB="154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YOLOv8</a:t>
                      </a:r>
                    </a:p>
                  </a:txBody>
                  <a:tcPr marL="30860" marR="30860" marT="15430" marB="154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72.2</a:t>
                      </a:r>
                    </a:p>
                  </a:txBody>
                  <a:tcPr marL="30860" marR="30860" marT="15430" marB="154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68.5</a:t>
                      </a:r>
                    </a:p>
                  </a:txBody>
                  <a:tcPr marL="30860" marR="30860" marT="15430" marB="154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63.2</a:t>
                      </a:r>
                    </a:p>
                  </a:txBody>
                  <a:tcPr marL="30860" marR="30860" marT="15430" marB="154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85.1</a:t>
                      </a:r>
                    </a:p>
                  </a:txBody>
                  <a:tcPr marL="30860" marR="30860" marT="15430" marB="154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1966496"/>
                  </a:ext>
                </a:extLst>
              </a:tr>
              <a:tr h="237951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yolov8n_ep100_960</a:t>
                      </a:r>
                    </a:p>
                  </a:txBody>
                  <a:tcPr marL="30860" marR="30860" marT="15430" marB="154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100</a:t>
                      </a:r>
                    </a:p>
                  </a:txBody>
                  <a:tcPr marL="30860" marR="30860" marT="15430" marB="154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960</a:t>
                      </a:r>
                    </a:p>
                  </a:txBody>
                  <a:tcPr marL="30860" marR="30860" marT="15430" marB="154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YOLOv8</a:t>
                      </a:r>
                    </a:p>
                  </a:txBody>
                  <a:tcPr marL="30860" marR="30860" marT="15430" marB="154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75.3</a:t>
                      </a:r>
                    </a:p>
                  </a:txBody>
                  <a:tcPr marL="30860" marR="30860" marT="15430" marB="154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70.2</a:t>
                      </a:r>
                    </a:p>
                  </a:txBody>
                  <a:tcPr marL="30860" marR="30860" marT="15430" marB="154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67.5</a:t>
                      </a:r>
                    </a:p>
                  </a:txBody>
                  <a:tcPr marL="30860" marR="30860" marT="15430" marB="154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88.1</a:t>
                      </a:r>
                    </a:p>
                  </a:txBody>
                  <a:tcPr marL="30860" marR="30860" marT="15430" marB="154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0371734"/>
                  </a:ext>
                </a:extLst>
              </a:tr>
              <a:tr h="237951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yolov8s_ep50_960</a:t>
                      </a:r>
                    </a:p>
                  </a:txBody>
                  <a:tcPr marL="30860" marR="30860" marT="15430" marB="154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50</a:t>
                      </a:r>
                    </a:p>
                  </a:txBody>
                  <a:tcPr marL="30860" marR="30860" marT="15430" marB="154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960</a:t>
                      </a:r>
                    </a:p>
                  </a:txBody>
                  <a:tcPr marL="30860" marR="30860" marT="15430" marB="154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YOLOv8</a:t>
                      </a:r>
                    </a:p>
                  </a:txBody>
                  <a:tcPr marL="30860" marR="30860" marT="15430" marB="154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78.8</a:t>
                      </a:r>
                    </a:p>
                  </a:txBody>
                  <a:tcPr marL="30860" marR="30860" marT="15430" marB="154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74.3</a:t>
                      </a:r>
                    </a:p>
                  </a:txBody>
                  <a:tcPr marL="30860" marR="30860" marT="15430" marB="154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71.6</a:t>
                      </a:r>
                    </a:p>
                  </a:txBody>
                  <a:tcPr marL="30860" marR="30860" marT="15430" marB="154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90.2</a:t>
                      </a:r>
                    </a:p>
                  </a:txBody>
                  <a:tcPr marL="30860" marR="30860" marT="15430" marB="154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8385519"/>
                  </a:ext>
                </a:extLst>
              </a:tr>
              <a:tr h="237951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yolov8s_ep100_960</a:t>
                      </a:r>
                    </a:p>
                  </a:txBody>
                  <a:tcPr marL="30860" marR="30860" marT="15430" marB="154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1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100</a:t>
                      </a:r>
                    </a:p>
                  </a:txBody>
                  <a:tcPr marL="30860" marR="30860" marT="15430" marB="154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1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960</a:t>
                      </a:r>
                    </a:p>
                  </a:txBody>
                  <a:tcPr marL="30860" marR="30860" marT="15430" marB="154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YOLOv8</a:t>
                      </a:r>
                    </a:p>
                  </a:txBody>
                  <a:tcPr marL="30860" marR="30860" marT="15430" marB="154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1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83.1</a:t>
                      </a:r>
                    </a:p>
                  </a:txBody>
                  <a:tcPr marL="30860" marR="30860" marT="15430" marB="154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1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78.2</a:t>
                      </a:r>
                    </a:p>
                  </a:txBody>
                  <a:tcPr marL="30860" marR="30860" marT="15430" marB="154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76.5</a:t>
                      </a:r>
                    </a:p>
                  </a:txBody>
                  <a:tcPr marL="30860" marR="30860" marT="15430" marB="154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93.3</a:t>
                      </a:r>
                    </a:p>
                  </a:txBody>
                  <a:tcPr marL="30860" marR="30860" marT="15430" marB="154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12322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32900960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33315F-EBBD-1D0E-85E3-468BF9D84C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>
            <a:extLst>
              <a:ext uri="{FF2B5EF4-FFF2-40B4-BE49-F238E27FC236}">
                <a16:creationId xmlns:a16="http://schemas.microsoft.com/office/drawing/2014/main" id="{8173DDFE-F121-E576-2C8E-FEA180AD65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0012" y="1088974"/>
            <a:ext cx="8042030" cy="3291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3F3E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18900000" algn="ctr" rotWithShape="0">
                    <a:srgbClr val="4B734F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241795" indent="-241795" algn="l" defTabSz="597892" rtl="0" eaLnBrk="0" fontAlgn="base" hangingPunct="0">
              <a:lnSpc>
                <a:spcPct val="150000"/>
              </a:lnSpc>
              <a:spcBef>
                <a:spcPct val="115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n"/>
              <a:defRPr sz="1600" b="1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  <a:cs typeface="+mn-cs"/>
              </a:defRPr>
            </a:lvl1pPr>
            <a:lvl2pPr marL="410318" indent="-167058" algn="l" defTabSz="597892" rtl="0" eaLnBrk="0" fontAlgn="base" hangingPunct="0">
              <a:lnSpc>
                <a:spcPct val="150000"/>
              </a:lnSpc>
              <a:spcBef>
                <a:spcPct val="5000"/>
              </a:spcBef>
              <a:spcAft>
                <a:spcPct val="0"/>
              </a:spcAft>
              <a:buClr>
                <a:schemeClr val="tx2"/>
              </a:buClr>
              <a:buFont typeface="맑은 고딕" panose="020B0503020000020004" pitchFamily="50" charset="-127"/>
              <a:buChar char="√"/>
              <a:defRPr sz="14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2pPr>
            <a:lvl3pPr marL="580307" indent="-168524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3pPr>
            <a:lvl4pPr marL="748831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itchFamily="34" charset="0"/>
              <a:buChar char="-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4pPr>
            <a:lvl5pPr marL="917354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1339395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6pPr>
            <a:lvl7pPr marL="1761436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7pPr>
            <a:lvl8pPr marL="2183478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8pPr>
            <a:lvl9pPr marL="2605519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9pPr>
          </a:lstStyle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ko-KR" altLang="en-US" sz="1800" kern="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ko-KR" altLang="en-US" sz="18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📋 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테스트용 데이터셋  모델 성능 평가 결과 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(FPS &amp; GT Precision – Trade-Off)</a:t>
            </a:r>
            <a:endParaRPr lang="en-US" altLang="ko-KR" sz="1600" kern="0" dirty="0">
              <a:solidFill>
                <a:schemeClr val="accent1">
                  <a:lumMod val="7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5AAAEFD-1E02-21A0-C096-F9CDB2E833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결과</a:t>
            </a:r>
            <a:r>
              <a:rPr lang="en-US" altLang="ko-KR" dirty="0"/>
              <a:t> </a:t>
            </a:r>
            <a:r>
              <a:rPr lang="ko-KR" altLang="en-US" dirty="0"/>
              <a:t>및 분석 </a:t>
            </a:r>
            <a:r>
              <a:rPr lang="en-US" altLang="ko-KR" dirty="0"/>
              <a:t>(Results &amp; Analysis)</a:t>
            </a:r>
            <a:endParaRPr lang="ko-KR" altLang="en-US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5C7A1D08-3629-7698-B840-7AD3F791B7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8678652"/>
              </p:ext>
            </p:extLst>
          </p:nvPr>
        </p:nvGraphicFramePr>
        <p:xfrm>
          <a:off x="400012" y="1628980"/>
          <a:ext cx="8343978" cy="4279376"/>
        </p:xfrm>
        <a:graphic>
          <a:graphicData uri="http://schemas.openxmlformats.org/drawingml/2006/table">
            <a:tbl>
              <a:tblPr/>
              <a:tblGrid>
                <a:gridCol w="1831962">
                  <a:extLst>
                    <a:ext uri="{9D8B030D-6E8A-4147-A177-3AD203B41FA5}">
                      <a16:colId xmlns:a16="http://schemas.microsoft.com/office/drawing/2014/main" val="1896744875"/>
                    </a:ext>
                  </a:extLst>
                </a:gridCol>
                <a:gridCol w="949364">
                  <a:extLst>
                    <a:ext uri="{9D8B030D-6E8A-4147-A177-3AD203B41FA5}">
                      <a16:colId xmlns:a16="http://schemas.microsoft.com/office/drawing/2014/main" val="413729975"/>
                    </a:ext>
                  </a:extLst>
                </a:gridCol>
                <a:gridCol w="1390663">
                  <a:extLst>
                    <a:ext uri="{9D8B030D-6E8A-4147-A177-3AD203B41FA5}">
                      <a16:colId xmlns:a16="http://schemas.microsoft.com/office/drawing/2014/main" val="497854065"/>
                    </a:ext>
                  </a:extLst>
                </a:gridCol>
                <a:gridCol w="1390663">
                  <a:extLst>
                    <a:ext uri="{9D8B030D-6E8A-4147-A177-3AD203B41FA5}">
                      <a16:colId xmlns:a16="http://schemas.microsoft.com/office/drawing/2014/main" val="2182359304"/>
                    </a:ext>
                  </a:extLst>
                </a:gridCol>
                <a:gridCol w="1390663">
                  <a:extLst>
                    <a:ext uri="{9D8B030D-6E8A-4147-A177-3AD203B41FA5}">
                      <a16:colId xmlns:a16="http://schemas.microsoft.com/office/drawing/2014/main" val="553093444"/>
                    </a:ext>
                  </a:extLst>
                </a:gridCol>
                <a:gridCol w="1390663">
                  <a:extLst>
                    <a:ext uri="{9D8B030D-6E8A-4147-A177-3AD203B41FA5}">
                      <a16:colId xmlns:a16="http://schemas.microsoft.com/office/drawing/2014/main" val="3164365742"/>
                    </a:ext>
                  </a:extLst>
                </a:gridCol>
              </a:tblGrid>
              <a:tr h="251728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Model</a:t>
                      </a:r>
                    </a:p>
                  </a:txBody>
                  <a:tcPr marL="43163" marR="43163" marT="21581" marB="215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FPS</a:t>
                      </a:r>
                    </a:p>
                  </a:txBody>
                  <a:tcPr marL="43163" marR="43163" marT="21581" marB="215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GT Precision (%)</a:t>
                      </a:r>
                    </a:p>
                  </a:txBody>
                  <a:tcPr marL="43163" marR="43163" marT="21581" marB="215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gown_on (%)</a:t>
                      </a:r>
                    </a:p>
                  </a:txBody>
                  <a:tcPr marL="43163" marR="43163" marT="21581" marB="215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hairnet_on (%)</a:t>
                      </a:r>
                    </a:p>
                  </a:txBody>
                  <a:tcPr marL="43163" marR="43163" marT="21581" marB="215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person (%)</a:t>
                      </a:r>
                    </a:p>
                  </a:txBody>
                  <a:tcPr marL="43163" marR="43163" marT="21581" marB="215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6396278"/>
                  </a:ext>
                </a:extLst>
              </a:tr>
              <a:tr h="251728"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yolov5n_ep50_640</a:t>
                      </a:r>
                    </a:p>
                  </a:txBody>
                  <a:tcPr marL="43163" marR="43163" marT="21581" marB="215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14.24</a:t>
                      </a:r>
                    </a:p>
                  </a:txBody>
                  <a:tcPr marL="43163" marR="43163" marT="21581" marB="215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23.45</a:t>
                      </a:r>
                    </a:p>
                  </a:txBody>
                  <a:tcPr marL="43163" marR="43163" marT="21581" marB="215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19.44</a:t>
                      </a:r>
                    </a:p>
                  </a:txBody>
                  <a:tcPr marL="43163" marR="43163" marT="21581" marB="215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20.63</a:t>
                      </a:r>
                    </a:p>
                  </a:txBody>
                  <a:tcPr marL="43163" marR="43163" marT="21581" marB="215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27.87</a:t>
                      </a:r>
                    </a:p>
                  </a:txBody>
                  <a:tcPr marL="43163" marR="43163" marT="21581" marB="215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192216"/>
                  </a:ext>
                </a:extLst>
              </a:tr>
              <a:tr h="251728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yolov5n_ep100_640</a:t>
                      </a:r>
                    </a:p>
                  </a:txBody>
                  <a:tcPr marL="43163" marR="43163" marT="21581" marB="215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14.51</a:t>
                      </a:r>
                    </a:p>
                  </a:txBody>
                  <a:tcPr marL="43163" marR="43163" marT="21581" marB="215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27.67</a:t>
                      </a:r>
                    </a:p>
                  </a:txBody>
                  <a:tcPr marL="43163" marR="43163" marT="21581" marB="215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21.67</a:t>
                      </a:r>
                    </a:p>
                  </a:txBody>
                  <a:tcPr marL="43163" marR="43163" marT="21581" marB="215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24.26</a:t>
                      </a:r>
                    </a:p>
                  </a:txBody>
                  <a:tcPr marL="43163" marR="43163" marT="21581" marB="215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33.48</a:t>
                      </a:r>
                    </a:p>
                  </a:txBody>
                  <a:tcPr marL="43163" marR="43163" marT="21581" marB="215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8836917"/>
                  </a:ext>
                </a:extLst>
              </a:tr>
              <a:tr h="251728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yolov5s_ep50_640</a:t>
                      </a:r>
                    </a:p>
                  </a:txBody>
                  <a:tcPr marL="43163" marR="43163" marT="21581" marB="215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8.66</a:t>
                      </a:r>
                    </a:p>
                  </a:txBody>
                  <a:tcPr marL="43163" marR="43163" marT="21581" marB="215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44.00</a:t>
                      </a:r>
                    </a:p>
                  </a:txBody>
                  <a:tcPr marL="43163" marR="43163" marT="21581" marB="215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33.89</a:t>
                      </a:r>
                    </a:p>
                  </a:txBody>
                  <a:tcPr marL="43163" marR="43163" marT="21581" marB="215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37.19</a:t>
                      </a:r>
                    </a:p>
                  </a:txBody>
                  <a:tcPr marL="43163" marR="43163" marT="21581" marB="215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54.83</a:t>
                      </a:r>
                    </a:p>
                  </a:txBody>
                  <a:tcPr marL="43163" marR="43163" marT="21581" marB="215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33593104"/>
                  </a:ext>
                </a:extLst>
              </a:tr>
              <a:tr h="251728"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yolov5s_ep100_640</a:t>
                      </a:r>
                    </a:p>
                  </a:txBody>
                  <a:tcPr marL="43163" marR="43163" marT="21581" marB="215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9.05</a:t>
                      </a:r>
                    </a:p>
                  </a:txBody>
                  <a:tcPr marL="43163" marR="43163" marT="21581" marB="215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36.30</a:t>
                      </a:r>
                    </a:p>
                  </a:txBody>
                  <a:tcPr marL="43163" marR="43163" marT="21581" marB="215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32.22</a:t>
                      </a:r>
                    </a:p>
                  </a:txBody>
                  <a:tcPr marL="43163" marR="43163" marT="21581" marB="215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33.79</a:t>
                      </a:r>
                    </a:p>
                  </a:txBody>
                  <a:tcPr marL="43163" marR="43163" marT="21581" marB="215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40.45</a:t>
                      </a:r>
                    </a:p>
                  </a:txBody>
                  <a:tcPr marL="43163" marR="43163" marT="21581" marB="215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60832164"/>
                  </a:ext>
                </a:extLst>
              </a:tr>
              <a:tr h="251728"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yolov5n_ep50_960</a:t>
                      </a:r>
                    </a:p>
                  </a:txBody>
                  <a:tcPr marL="43163" marR="43163" marT="21581" marB="215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10.30</a:t>
                      </a:r>
                    </a:p>
                  </a:txBody>
                  <a:tcPr marL="43163" marR="43163" marT="21581" marB="215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48.31</a:t>
                      </a:r>
                    </a:p>
                  </a:txBody>
                  <a:tcPr marL="43163" marR="43163" marT="21581" marB="215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46.67</a:t>
                      </a:r>
                    </a:p>
                  </a:txBody>
                  <a:tcPr marL="43163" marR="43163" marT="21581" marB="215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41.72</a:t>
                      </a:r>
                    </a:p>
                  </a:txBody>
                  <a:tcPr marL="43163" marR="43163" marT="21581" marB="215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55.51</a:t>
                      </a:r>
                    </a:p>
                  </a:txBody>
                  <a:tcPr marL="43163" marR="43163" marT="21581" marB="215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7592438"/>
                  </a:ext>
                </a:extLst>
              </a:tr>
              <a:tr h="251728"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yolov5n_ep100_960</a:t>
                      </a:r>
                    </a:p>
                  </a:txBody>
                  <a:tcPr marL="43163" marR="43163" marT="21581" marB="215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10.16</a:t>
                      </a:r>
                    </a:p>
                  </a:txBody>
                  <a:tcPr marL="43163" marR="43163" marT="21581" marB="215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46.06</a:t>
                      </a:r>
                    </a:p>
                  </a:txBody>
                  <a:tcPr marL="43163" marR="43163" marT="21581" marB="215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44.44</a:t>
                      </a:r>
                    </a:p>
                  </a:txBody>
                  <a:tcPr marL="43163" marR="43163" marT="21581" marB="215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40.14</a:t>
                      </a:r>
                    </a:p>
                  </a:txBody>
                  <a:tcPr marL="43163" marR="43163" marT="21581" marB="215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52.58</a:t>
                      </a:r>
                    </a:p>
                  </a:txBody>
                  <a:tcPr marL="43163" marR="43163" marT="21581" marB="215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2822669"/>
                  </a:ext>
                </a:extLst>
              </a:tr>
              <a:tr h="251728"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yolov5s_ep50_960</a:t>
                      </a:r>
                    </a:p>
                  </a:txBody>
                  <a:tcPr marL="43163" marR="43163" marT="21581" marB="215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5.39</a:t>
                      </a:r>
                    </a:p>
                  </a:txBody>
                  <a:tcPr marL="43163" marR="43163" marT="21581" marB="215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63.88</a:t>
                      </a:r>
                    </a:p>
                  </a:txBody>
                  <a:tcPr marL="43163" marR="43163" marT="21581" marB="215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63.89</a:t>
                      </a:r>
                    </a:p>
                  </a:txBody>
                  <a:tcPr marL="43163" marR="43163" marT="21581" marB="215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60.09</a:t>
                      </a:r>
                    </a:p>
                  </a:txBody>
                  <a:tcPr marL="43163" marR="43163" marT="21581" marB="215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67.64</a:t>
                      </a:r>
                    </a:p>
                  </a:txBody>
                  <a:tcPr marL="43163" marR="43163" marT="21581" marB="215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609081"/>
                  </a:ext>
                </a:extLst>
              </a:tr>
              <a:tr h="251728"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yolov5s_ep100_960</a:t>
                      </a:r>
                    </a:p>
                  </a:txBody>
                  <a:tcPr marL="43163" marR="43163" marT="21581" marB="215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5.22</a:t>
                      </a:r>
                    </a:p>
                  </a:txBody>
                  <a:tcPr marL="43163" marR="43163" marT="21581" marB="215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67.73</a:t>
                      </a:r>
                    </a:p>
                  </a:txBody>
                  <a:tcPr marL="43163" marR="43163" marT="21581" marB="215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68.33</a:t>
                      </a:r>
                    </a:p>
                  </a:txBody>
                  <a:tcPr marL="43163" marR="43163" marT="21581" marB="215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64.40</a:t>
                      </a:r>
                    </a:p>
                  </a:txBody>
                  <a:tcPr marL="43163" marR="43163" marT="21581" marB="215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70.79</a:t>
                      </a:r>
                    </a:p>
                  </a:txBody>
                  <a:tcPr marL="43163" marR="43163" marT="21581" marB="215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9102439"/>
                  </a:ext>
                </a:extLst>
              </a:tr>
              <a:tr h="251728"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yolov8n_ep50_640</a:t>
                      </a:r>
                    </a:p>
                  </a:txBody>
                  <a:tcPr marL="43163" marR="43163" marT="21581" marB="215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14.76</a:t>
                      </a:r>
                    </a:p>
                  </a:txBody>
                  <a:tcPr marL="43163" marR="43163" marT="21581" marB="215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29.64</a:t>
                      </a:r>
                    </a:p>
                  </a:txBody>
                  <a:tcPr marL="43163" marR="43163" marT="21581" marB="215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29.44</a:t>
                      </a:r>
                    </a:p>
                  </a:txBody>
                  <a:tcPr marL="43163" marR="43163" marT="21581" marB="215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21.77</a:t>
                      </a:r>
                    </a:p>
                  </a:txBody>
                  <a:tcPr marL="43163" marR="43163" marT="21581" marB="215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37.53</a:t>
                      </a:r>
                    </a:p>
                  </a:txBody>
                  <a:tcPr marL="43163" marR="43163" marT="21581" marB="215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7209967"/>
                  </a:ext>
                </a:extLst>
              </a:tr>
              <a:tr h="251728"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yolov8n_ep100_640</a:t>
                      </a:r>
                    </a:p>
                  </a:txBody>
                  <a:tcPr marL="43163" marR="43163" marT="21581" marB="215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14.72</a:t>
                      </a:r>
                    </a:p>
                  </a:txBody>
                  <a:tcPr marL="43163" marR="43163" marT="21581" marB="215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28.71</a:t>
                      </a:r>
                    </a:p>
                  </a:txBody>
                  <a:tcPr marL="43163" marR="43163" marT="21581" marB="215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15.56</a:t>
                      </a:r>
                    </a:p>
                  </a:txBody>
                  <a:tcPr marL="43163" marR="43163" marT="21581" marB="215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28.12</a:t>
                      </a:r>
                    </a:p>
                  </a:txBody>
                  <a:tcPr marL="43163" marR="43163" marT="21581" marB="215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34.61</a:t>
                      </a:r>
                    </a:p>
                  </a:txBody>
                  <a:tcPr marL="43163" marR="43163" marT="21581" marB="215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4242815"/>
                  </a:ext>
                </a:extLst>
              </a:tr>
              <a:tr h="251728"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yolov8s_ep50_640</a:t>
                      </a:r>
                    </a:p>
                  </a:txBody>
                  <a:tcPr marL="43163" marR="43163" marT="21581" marB="215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7.84</a:t>
                      </a:r>
                    </a:p>
                  </a:txBody>
                  <a:tcPr marL="43163" marR="43163" marT="21581" marB="215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32.46</a:t>
                      </a:r>
                    </a:p>
                  </a:txBody>
                  <a:tcPr marL="43163" marR="43163" marT="21581" marB="215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38.89</a:t>
                      </a:r>
                    </a:p>
                  </a:txBody>
                  <a:tcPr marL="43163" marR="43163" marT="21581" marB="215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24.26</a:t>
                      </a:r>
                    </a:p>
                  </a:txBody>
                  <a:tcPr marL="43163" marR="43163" marT="21581" marB="215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37.98</a:t>
                      </a:r>
                    </a:p>
                  </a:txBody>
                  <a:tcPr marL="43163" marR="43163" marT="21581" marB="215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5273956"/>
                  </a:ext>
                </a:extLst>
              </a:tr>
              <a:tr h="251728"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yolov8s_ep100_640</a:t>
                      </a:r>
                    </a:p>
                  </a:txBody>
                  <a:tcPr marL="43163" marR="43163" marT="21581" marB="215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8.22</a:t>
                      </a:r>
                    </a:p>
                  </a:txBody>
                  <a:tcPr marL="43163" marR="43163" marT="21581" marB="215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34.43</a:t>
                      </a:r>
                    </a:p>
                  </a:txBody>
                  <a:tcPr marL="43163" marR="43163" marT="21581" marB="215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37.78</a:t>
                      </a:r>
                    </a:p>
                  </a:txBody>
                  <a:tcPr marL="43163" marR="43163" marT="21581" marB="215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27.21</a:t>
                      </a:r>
                    </a:p>
                  </a:txBody>
                  <a:tcPr marL="43163" marR="43163" marT="21581" marB="215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40.22</a:t>
                      </a:r>
                    </a:p>
                  </a:txBody>
                  <a:tcPr marL="43163" marR="43163" marT="21581" marB="215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5685970"/>
                  </a:ext>
                </a:extLst>
              </a:tr>
              <a:tr h="251728"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yolov8n_ep50_960</a:t>
                      </a:r>
                    </a:p>
                  </a:txBody>
                  <a:tcPr marL="43163" marR="43163" marT="21581" marB="215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9.93</a:t>
                      </a:r>
                    </a:p>
                  </a:txBody>
                  <a:tcPr marL="43163" marR="43163" marT="21581" marB="215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56.38</a:t>
                      </a:r>
                    </a:p>
                  </a:txBody>
                  <a:tcPr marL="43163" marR="43163" marT="21581" marB="215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74.44</a:t>
                      </a:r>
                    </a:p>
                  </a:txBody>
                  <a:tcPr marL="43163" marR="43163" marT="21581" marB="215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47.85</a:t>
                      </a:r>
                    </a:p>
                  </a:txBody>
                  <a:tcPr marL="43163" marR="43163" marT="21581" marB="215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57.53</a:t>
                      </a:r>
                    </a:p>
                  </a:txBody>
                  <a:tcPr marL="43163" marR="43163" marT="21581" marB="215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5064066"/>
                  </a:ext>
                </a:extLst>
              </a:tr>
              <a:tr h="251728"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yolov8n_ep100_960</a:t>
                      </a:r>
                    </a:p>
                  </a:txBody>
                  <a:tcPr marL="43163" marR="43163" marT="21581" marB="215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10.03</a:t>
                      </a:r>
                    </a:p>
                  </a:txBody>
                  <a:tcPr marL="43163" marR="43163" marT="21581" marB="215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51.22</a:t>
                      </a:r>
                    </a:p>
                  </a:txBody>
                  <a:tcPr marL="43163" marR="43163" marT="21581" marB="215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52.22</a:t>
                      </a:r>
                    </a:p>
                  </a:txBody>
                  <a:tcPr marL="43163" marR="43163" marT="21581" marB="215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47.17</a:t>
                      </a:r>
                    </a:p>
                  </a:txBody>
                  <a:tcPr marL="43163" marR="43163" marT="21581" marB="215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54.83</a:t>
                      </a:r>
                    </a:p>
                  </a:txBody>
                  <a:tcPr marL="43163" marR="43163" marT="21581" marB="215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829599"/>
                  </a:ext>
                </a:extLst>
              </a:tr>
              <a:tr h="251728"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yolov8s_ep50_960</a:t>
                      </a:r>
                    </a:p>
                  </a:txBody>
                  <a:tcPr marL="43163" marR="43163" marT="21581" marB="215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4.91</a:t>
                      </a:r>
                    </a:p>
                  </a:txBody>
                  <a:tcPr marL="43163" marR="43163" marT="21581" marB="215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44.75</a:t>
                      </a:r>
                    </a:p>
                  </a:txBody>
                  <a:tcPr marL="43163" marR="43163" marT="21581" marB="215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51.67</a:t>
                      </a:r>
                    </a:p>
                  </a:txBody>
                  <a:tcPr marL="43163" marR="43163" marT="21581" marB="215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41.50</a:t>
                      </a:r>
                    </a:p>
                  </a:txBody>
                  <a:tcPr marL="43163" marR="43163" marT="21581" marB="215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45.17</a:t>
                      </a:r>
                    </a:p>
                  </a:txBody>
                  <a:tcPr marL="43163" marR="43163" marT="21581" marB="215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05638632"/>
                  </a:ext>
                </a:extLst>
              </a:tr>
              <a:tr h="251728"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yolov8s_ep100_960</a:t>
                      </a:r>
                    </a:p>
                  </a:txBody>
                  <a:tcPr marL="43163" marR="43163" marT="21581" marB="215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4.81</a:t>
                      </a:r>
                    </a:p>
                  </a:txBody>
                  <a:tcPr marL="43163" marR="43163" marT="21581" marB="215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53.66</a:t>
                      </a:r>
                    </a:p>
                  </a:txBody>
                  <a:tcPr marL="43163" marR="43163" marT="21581" marB="215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51.11</a:t>
                      </a:r>
                    </a:p>
                  </a:txBody>
                  <a:tcPr marL="43163" marR="43163" marT="21581" marB="215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54.65</a:t>
                      </a:r>
                    </a:p>
                  </a:txBody>
                  <a:tcPr marL="43163" marR="43163" marT="21581" marB="215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53.71</a:t>
                      </a:r>
                    </a:p>
                  </a:txBody>
                  <a:tcPr marL="43163" marR="43163" marT="21581" marB="215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58998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7085931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1764A3-C285-A327-88B1-82335688DD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>
            <a:extLst>
              <a:ext uri="{FF2B5EF4-FFF2-40B4-BE49-F238E27FC236}">
                <a16:creationId xmlns:a16="http://schemas.microsoft.com/office/drawing/2014/main" id="{A1EA381C-8818-6CFA-B239-0EAB900A20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0012" y="1088974"/>
            <a:ext cx="8042030" cy="3291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3F3E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18900000" algn="ctr" rotWithShape="0">
                    <a:srgbClr val="4B734F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241795" indent="-241795" algn="l" defTabSz="597892" rtl="0" eaLnBrk="0" fontAlgn="base" hangingPunct="0">
              <a:lnSpc>
                <a:spcPct val="150000"/>
              </a:lnSpc>
              <a:spcBef>
                <a:spcPct val="115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n"/>
              <a:defRPr sz="1600" b="1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  <a:cs typeface="+mn-cs"/>
              </a:defRPr>
            </a:lvl1pPr>
            <a:lvl2pPr marL="410318" indent="-167058" algn="l" defTabSz="597892" rtl="0" eaLnBrk="0" fontAlgn="base" hangingPunct="0">
              <a:lnSpc>
                <a:spcPct val="150000"/>
              </a:lnSpc>
              <a:spcBef>
                <a:spcPct val="5000"/>
              </a:spcBef>
              <a:spcAft>
                <a:spcPct val="0"/>
              </a:spcAft>
              <a:buClr>
                <a:schemeClr val="tx2"/>
              </a:buClr>
              <a:buFont typeface="맑은 고딕" panose="020B0503020000020004" pitchFamily="50" charset="-127"/>
              <a:buChar char="√"/>
              <a:defRPr sz="14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2pPr>
            <a:lvl3pPr marL="580307" indent="-168524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3pPr>
            <a:lvl4pPr marL="748831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itchFamily="34" charset="0"/>
              <a:buChar char="-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4pPr>
            <a:lvl5pPr marL="917354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1339395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6pPr>
            <a:lvl7pPr marL="1761436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7pPr>
            <a:lvl8pPr marL="2183478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8pPr>
            <a:lvl9pPr marL="2605519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9pPr>
          </a:lstStyle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ko-KR" altLang="en-US" sz="1800" kern="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ko-KR" altLang="en-US" sz="18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📋 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테스트용 데이터셋  모델 성능 평가 결과</a:t>
            </a:r>
            <a:endParaRPr lang="en-US" altLang="ko-KR" sz="1600" kern="0" dirty="0">
              <a:solidFill>
                <a:schemeClr val="accent1">
                  <a:lumMod val="7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240A058-7AA2-8458-F7B1-47B3DF7282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결과</a:t>
            </a:r>
            <a:r>
              <a:rPr lang="en-US" altLang="ko-KR" dirty="0"/>
              <a:t> </a:t>
            </a:r>
            <a:r>
              <a:rPr lang="ko-KR" altLang="en-US" dirty="0"/>
              <a:t>및 분석 </a:t>
            </a:r>
            <a:r>
              <a:rPr lang="en-US" altLang="ko-KR" dirty="0"/>
              <a:t>(Results &amp; Analysis)</a:t>
            </a:r>
            <a:endParaRPr lang="ko-KR" altLang="en-US" dirty="0"/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C24709F8-EBE3-6B80-C989-FA5D4F653C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3578" y="1628980"/>
            <a:ext cx="6076844" cy="4538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2945366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F70E02-3417-9313-EC23-20CF483FF3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163AB9A9-9021-5A6F-0EA2-F269AB9BFEEB}"/>
              </a:ext>
            </a:extLst>
          </p:cNvPr>
          <p:cNvSpPr txBox="1"/>
          <p:nvPr/>
        </p:nvSpPr>
        <p:spPr>
          <a:xfrm>
            <a:off x="1016960" y="858239"/>
            <a:ext cx="7110079" cy="5907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8100" marR="0" indent="0" algn="ctr" fontAlgn="base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CONTENTS</a:t>
            </a:r>
          </a:p>
        </p:txBody>
      </p:sp>
      <p:sp>
        <p:nvSpPr>
          <p:cNvPr id="77" name="사각형: 둥근 모서리 76">
            <a:extLst>
              <a:ext uri="{FF2B5EF4-FFF2-40B4-BE49-F238E27FC236}">
                <a16:creationId xmlns:a16="http://schemas.microsoft.com/office/drawing/2014/main" id="{01452986-DABC-30DA-C446-FB53EF55A64E}"/>
              </a:ext>
            </a:extLst>
          </p:cNvPr>
          <p:cNvSpPr/>
          <p:nvPr/>
        </p:nvSpPr>
        <p:spPr bwMode="auto">
          <a:xfrm>
            <a:off x="1007441" y="1706622"/>
            <a:ext cx="7312657" cy="713515"/>
          </a:xfrm>
          <a:prstGeom prst="roundRect">
            <a:avLst>
              <a:gd name="adj" fmla="val 46219"/>
            </a:avLst>
          </a:prstGeom>
          <a:solidFill>
            <a:srgbClr val="E8E8E8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rgbClr val="00C0C0"/>
              </a:solidFill>
              <a:effectLst/>
              <a:latin typeface="Arial" charset="0"/>
            </a:endParaRPr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id="{A01D40BA-86E6-050D-8ED4-8652281AA359}"/>
              </a:ext>
            </a:extLst>
          </p:cNvPr>
          <p:cNvSpPr/>
          <p:nvPr/>
        </p:nvSpPr>
        <p:spPr bwMode="auto">
          <a:xfrm>
            <a:off x="684584" y="1616974"/>
            <a:ext cx="892810" cy="892810"/>
          </a:xfrm>
          <a:prstGeom prst="ellips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2800" b="1" i="0" u="none" strike="noStrike" cap="none" normalizeH="0" baseline="0" dirty="0">
                <a:ln>
                  <a:noFill/>
                </a:ln>
                <a:solidFill>
                  <a:srgbClr val="12275E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VI</a:t>
            </a:r>
            <a:endParaRPr kumimoji="0" lang="ko-KR" altLang="en-US" sz="2800" b="1" i="0" u="none" strike="noStrike" cap="none" normalizeH="0" baseline="0" dirty="0">
              <a:ln>
                <a:noFill/>
              </a:ln>
              <a:solidFill>
                <a:srgbClr val="12275E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0" name="원형: 비어 있음 79">
            <a:extLst>
              <a:ext uri="{FF2B5EF4-FFF2-40B4-BE49-F238E27FC236}">
                <a16:creationId xmlns:a16="http://schemas.microsoft.com/office/drawing/2014/main" id="{B4D7C20E-7284-6173-CF49-1DDE69650CE0}"/>
              </a:ext>
            </a:extLst>
          </p:cNvPr>
          <p:cNvSpPr/>
          <p:nvPr/>
        </p:nvSpPr>
        <p:spPr bwMode="auto">
          <a:xfrm>
            <a:off x="718847" y="1651237"/>
            <a:ext cx="824284" cy="824284"/>
          </a:xfrm>
          <a:prstGeom prst="donut">
            <a:avLst>
              <a:gd name="adj" fmla="val 15399"/>
            </a:avLst>
          </a:prstGeom>
          <a:solidFill>
            <a:srgbClr val="12275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 dirty="0">
              <a:ln>
                <a:noFill/>
              </a:ln>
              <a:solidFill>
                <a:srgbClr val="9A1F4E"/>
              </a:solidFill>
              <a:effectLst/>
              <a:latin typeface="Arial" charset="0"/>
            </a:endParaRPr>
          </a:p>
        </p:txBody>
      </p:sp>
      <p:sp>
        <p:nvSpPr>
          <p:cNvPr id="82" name="사각형: 둥근 모서리 81">
            <a:extLst>
              <a:ext uri="{FF2B5EF4-FFF2-40B4-BE49-F238E27FC236}">
                <a16:creationId xmlns:a16="http://schemas.microsoft.com/office/drawing/2014/main" id="{2BD59DEE-2319-7898-87A5-8370B2DBDCD8}"/>
              </a:ext>
            </a:extLst>
          </p:cNvPr>
          <p:cNvSpPr/>
          <p:nvPr/>
        </p:nvSpPr>
        <p:spPr bwMode="auto">
          <a:xfrm>
            <a:off x="1007441" y="2635983"/>
            <a:ext cx="7312657" cy="713515"/>
          </a:xfrm>
          <a:prstGeom prst="roundRect">
            <a:avLst>
              <a:gd name="adj" fmla="val 46219"/>
            </a:avLst>
          </a:prstGeom>
          <a:solidFill>
            <a:srgbClr val="E8E8E8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rgbClr val="00C0C0"/>
              </a:solidFill>
              <a:effectLst/>
              <a:latin typeface="Arial" charset="0"/>
            </a:endParaRP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4D1452B7-32FC-E53F-7ED7-9758B0E1F153}"/>
              </a:ext>
            </a:extLst>
          </p:cNvPr>
          <p:cNvSpPr/>
          <p:nvPr/>
        </p:nvSpPr>
        <p:spPr bwMode="auto">
          <a:xfrm>
            <a:off x="684584" y="2546335"/>
            <a:ext cx="892810" cy="892810"/>
          </a:xfrm>
          <a:prstGeom prst="ellips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2800" b="1" i="0" u="none" strike="noStrike" cap="none" normalizeH="0" baseline="0" dirty="0">
                <a:ln>
                  <a:noFill/>
                </a:ln>
                <a:solidFill>
                  <a:srgbClr val="12275E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VII</a:t>
            </a:r>
            <a:endParaRPr kumimoji="0" lang="ko-KR" altLang="en-US" sz="2800" b="1" i="0" u="none" strike="noStrike" cap="none" normalizeH="0" baseline="0" dirty="0">
              <a:ln>
                <a:noFill/>
              </a:ln>
              <a:solidFill>
                <a:srgbClr val="12275E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5" name="원형: 비어 있음 84">
            <a:extLst>
              <a:ext uri="{FF2B5EF4-FFF2-40B4-BE49-F238E27FC236}">
                <a16:creationId xmlns:a16="http://schemas.microsoft.com/office/drawing/2014/main" id="{157A5F63-566D-25E2-6244-A31A611B1811}"/>
              </a:ext>
            </a:extLst>
          </p:cNvPr>
          <p:cNvSpPr/>
          <p:nvPr/>
        </p:nvSpPr>
        <p:spPr bwMode="auto">
          <a:xfrm>
            <a:off x="718847" y="2580598"/>
            <a:ext cx="824284" cy="824284"/>
          </a:xfrm>
          <a:prstGeom prst="donut">
            <a:avLst>
              <a:gd name="adj" fmla="val 15399"/>
            </a:avLst>
          </a:prstGeom>
          <a:solidFill>
            <a:srgbClr val="12275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 dirty="0">
              <a:ln>
                <a:noFill/>
              </a:ln>
              <a:solidFill>
                <a:srgbClr val="9A1F4E"/>
              </a:solidFill>
              <a:effectLst/>
              <a:latin typeface="Arial" charset="0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9EB72F57-4BB7-5D88-569B-2F3FC2196FE6}"/>
              </a:ext>
            </a:extLst>
          </p:cNvPr>
          <p:cNvSpPr txBox="1"/>
          <p:nvPr/>
        </p:nvSpPr>
        <p:spPr>
          <a:xfrm>
            <a:off x="1891949" y="1729860"/>
            <a:ext cx="49856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 b="1" dirty="0">
                <a:solidFill>
                  <a:srgbClr val="12275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한계점 및 토론 </a:t>
            </a:r>
            <a:r>
              <a:rPr lang="en-US" altLang="ko-KR" sz="2000" b="1" dirty="0">
                <a:solidFill>
                  <a:srgbClr val="12275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(Limitations &amp; Discussions)</a:t>
            </a:r>
            <a:endParaRPr lang="ko-KR" altLang="en-US" sz="2000" b="1" dirty="0">
              <a:solidFill>
                <a:srgbClr val="12275E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64A24CC2-FBB0-32F4-F482-1EE9DCE1AD24}"/>
              </a:ext>
            </a:extLst>
          </p:cNvPr>
          <p:cNvSpPr txBox="1"/>
          <p:nvPr/>
        </p:nvSpPr>
        <p:spPr>
          <a:xfrm>
            <a:off x="1911844" y="2110456"/>
            <a:ext cx="30732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본 연구의 한계점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및 개선점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등 논의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CDCD9292-7992-5B6A-A39D-3F6EF1859311}"/>
              </a:ext>
            </a:extLst>
          </p:cNvPr>
          <p:cNvSpPr txBox="1"/>
          <p:nvPr/>
        </p:nvSpPr>
        <p:spPr>
          <a:xfrm>
            <a:off x="1891949" y="2652408"/>
            <a:ext cx="21563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 b="1" dirty="0">
                <a:solidFill>
                  <a:srgbClr val="12275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결론 및 향후 연구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463D5396-8747-F0DB-A672-B9552FEC6550}"/>
              </a:ext>
            </a:extLst>
          </p:cNvPr>
          <p:cNvSpPr txBox="1"/>
          <p:nvPr/>
        </p:nvSpPr>
        <p:spPr>
          <a:xfrm>
            <a:off x="1911844" y="3033004"/>
            <a:ext cx="31357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본 연구의 결론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및 향후 연구 등 논의</a:t>
            </a:r>
          </a:p>
        </p:txBody>
      </p:sp>
      <p:sp>
        <p:nvSpPr>
          <p:cNvPr id="97" name="제목 96">
            <a:extLst>
              <a:ext uri="{FF2B5EF4-FFF2-40B4-BE49-F238E27FC236}">
                <a16:creationId xmlns:a16="http://schemas.microsoft.com/office/drawing/2014/main" id="{6449DDCE-00F9-EE78-73DB-E3DB540E5C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</p:spTree>
    <p:extLst>
      <p:ext uri="{BB962C8B-B14F-4D97-AF65-F5344CB8AC3E}">
        <p14:creationId xmlns:p14="http://schemas.microsoft.com/office/powerpoint/2010/main" val="1873866390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B342FC-71B7-A30D-A2BE-89431CC90E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>
            <a:extLst>
              <a:ext uri="{FF2B5EF4-FFF2-40B4-BE49-F238E27FC236}">
                <a16:creationId xmlns:a16="http://schemas.microsoft.com/office/drawing/2014/main" id="{753CEE6E-5729-1C4A-9E56-9295CCAAAE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0012" y="1088974"/>
            <a:ext cx="8042030" cy="3291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3F3E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18900000" algn="ctr" rotWithShape="0">
                    <a:srgbClr val="4B734F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241795" indent="-241795" algn="l" defTabSz="597892" rtl="0" eaLnBrk="0" fontAlgn="base" hangingPunct="0">
              <a:lnSpc>
                <a:spcPct val="150000"/>
              </a:lnSpc>
              <a:spcBef>
                <a:spcPct val="115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n"/>
              <a:defRPr sz="1600" b="1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  <a:cs typeface="+mn-cs"/>
              </a:defRPr>
            </a:lvl1pPr>
            <a:lvl2pPr marL="410318" indent="-167058" algn="l" defTabSz="597892" rtl="0" eaLnBrk="0" fontAlgn="base" hangingPunct="0">
              <a:lnSpc>
                <a:spcPct val="150000"/>
              </a:lnSpc>
              <a:spcBef>
                <a:spcPct val="5000"/>
              </a:spcBef>
              <a:spcAft>
                <a:spcPct val="0"/>
              </a:spcAft>
              <a:buClr>
                <a:schemeClr val="tx2"/>
              </a:buClr>
              <a:buFont typeface="맑은 고딕" panose="020B0503020000020004" pitchFamily="50" charset="-127"/>
              <a:buChar char="√"/>
              <a:defRPr sz="14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2pPr>
            <a:lvl3pPr marL="580307" indent="-168524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3pPr>
            <a:lvl4pPr marL="748831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itchFamily="34" charset="0"/>
              <a:buChar char="-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4pPr>
            <a:lvl5pPr marL="917354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1339395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6pPr>
            <a:lvl7pPr marL="1761436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7pPr>
            <a:lvl8pPr marL="2183478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8pPr>
            <a:lvl9pPr marL="2605519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9pPr>
          </a:lstStyle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ko-KR" altLang="en-US" sz="1800" kern="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ko-KR" altLang="en-US" sz="18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📋 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테스트용 데이터셋  모델 성능 평가 결과</a:t>
            </a:r>
            <a:endParaRPr lang="en-US" altLang="ko-KR" sz="1600" kern="0" dirty="0">
              <a:solidFill>
                <a:schemeClr val="accent1">
                  <a:lumMod val="7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E1018FB-9152-581E-FAC7-3AA9DC06E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결과</a:t>
            </a:r>
            <a:r>
              <a:rPr lang="en-US" altLang="ko-KR" dirty="0"/>
              <a:t> </a:t>
            </a:r>
            <a:r>
              <a:rPr lang="ko-KR" altLang="en-US" dirty="0"/>
              <a:t>및 분석 </a:t>
            </a:r>
            <a:r>
              <a:rPr lang="en-US" altLang="ko-KR" dirty="0"/>
              <a:t>(Results &amp; Analysis)</a:t>
            </a:r>
            <a:endParaRPr lang="ko-KR" altLang="en-US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120E9B08-AB02-7665-1061-A6D3C0AFBF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484" y="1833966"/>
            <a:ext cx="4206527" cy="2441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출력 이미지">
            <a:extLst>
              <a:ext uri="{FF2B5EF4-FFF2-40B4-BE49-F238E27FC236}">
                <a16:creationId xmlns:a16="http://schemas.microsoft.com/office/drawing/2014/main" id="{BAE9EBB2-FF7D-8E9A-E1EA-0AF7A3D840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587" y="1825414"/>
            <a:ext cx="4141639" cy="2479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E4C5EE78-78F6-CC28-7AB7-5EEADF3923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7583974"/>
              </p:ext>
            </p:extLst>
          </p:nvPr>
        </p:nvGraphicFramePr>
        <p:xfrm>
          <a:off x="1311247" y="4689014"/>
          <a:ext cx="6521506" cy="1219200"/>
        </p:xfrm>
        <a:graphic>
          <a:graphicData uri="http://schemas.openxmlformats.org/drawingml/2006/table">
            <a:tbl>
              <a:tblPr/>
              <a:tblGrid>
                <a:gridCol w="1571186">
                  <a:extLst>
                    <a:ext uri="{9D8B030D-6E8A-4147-A177-3AD203B41FA5}">
                      <a16:colId xmlns:a16="http://schemas.microsoft.com/office/drawing/2014/main" val="659543464"/>
                    </a:ext>
                  </a:extLst>
                </a:gridCol>
                <a:gridCol w="585707">
                  <a:extLst>
                    <a:ext uri="{9D8B030D-6E8A-4147-A177-3AD203B41FA5}">
                      <a16:colId xmlns:a16="http://schemas.microsoft.com/office/drawing/2014/main" val="839443676"/>
                    </a:ext>
                  </a:extLst>
                </a:gridCol>
                <a:gridCol w="1394580">
                  <a:extLst>
                    <a:ext uri="{9D8B030D-6E8A-4147-A177-3AD203B41FA5}">
                      <a16:colId xmlns:a16="http://schemas.microsoft.com/office/drawing/2014/main" val="3734778810"/>
                    </a:ext>
                  </a:extLst>
                </a:gridCol>
                <a:gridCol w="810009">
                  <a:extLst>
                    <a:ext uri="{9D8B030D-6E8A-4147-A177-3AD203B41FA5}">
                      <a16:colId xmlns:a16="http://schemas.microsoft.com/office/drawing/2014/main" val="1794898163"/>
                    </a:ext>
                  </a:extLst>
                </a:gridCol>
                <a:gridCol w="810009">
                  <a:extLst>
                    <a:ext uri="{9D8B030D-6E8A-4147-A177-3AD203B41FA5}">
                      <a16:colId xmlns:a16="http://schemas.microsoft.com/office/drawing/2014/main" val="3753763671"/>
                    </a:ext>
                  </a:extLst>
                </a:gridCol>
                <a:gridCol w="1350015">
                  <a:extLst>
                    <a:ext uri="{9D8B030D-6E8A-4147-A177-3AD203B41FA5}">
                      <a16:colId xmlns:a16="http://schemas.microsoft.com/office/drawing/2014/main" val="333695324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Model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Conf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F1 (%)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err="1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Prec</a:t>
                      </a:r>
                      <a:endParaRPr lang="en-US" sz="1000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Recall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FPS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93369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v5s_ep50_img960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0.25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73.03</a:t>
                      </a:r>
                      <a:endParaRPr lang="ko-KR" altLang="en-US" sz="1000" b="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83.92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64.63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5.10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63848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v5s_ep100_img960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0.25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68.72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77.35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61.82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5.11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53123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v8n_ep50_img960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0.25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61.90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75.54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52.44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9.04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41818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v5n_ep50_img960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0.25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61.25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73.81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52.35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8.88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49218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37147977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36A634-816C-1A76-5713-17DFAC7FAA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>
            <a:extLst>
              <a:ext uri="{FF2B5EF4-FFF2-40B4-BE49-F238E27FC236}">
                <a16:creationId xmlns:a16="http://schemas.microsoft.com/office/drawing/2014/main" id="{BB753692-A298-9186-471B-F210B1FA2C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0012" y="1088974"/>
            <a:ext cx="8042030" cy="3291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3F3E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18900000" algn="ctr" rotWithShape="0">
                    <a:srgbClr val="4B734F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241795" indent="-241795" algn="l" defTabSz="597892" rtl="0" eaLnBrk="0" fontAlgn="base" hangingPunct="0">
              <a:lnSpc>
                <a:spcPct val="150000"/>
              </a:lnSpc>
              <a:spcBef>
                <a:spcPct val="115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n"/>
              <a:defRPr sz="1600" b="1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  <a:cs typeface="+mn-cs"/>
              </a:defRPr>
            </a:lvl1pPr>
            <a:lvl2pPr marL="410318" indent="-167058" algn="l" defTabSz="597892" rtl="0" eaLnBrk="0" fontAlgn="base" hangingPunct="0">
              <a:lnSpc>
                <a:spcPct val="150000"/>
              </a:lnSpc>
              <a:spcBef>
                <a:spcPct val="5000"/>
              </a:spcBef>
              <a:spcAft>
                <a:spcPct val="0"/>
              </a:spcAft>
              <a:buClr>
                <a:schemeClr val="tx2"/>
              </a:buClr>
              <a:buFont typeface="맑은 고딕" panose="020B0503020000020004" pitchFamily="50" charset="-127"/>
              <a:buChar char="√"/>
              <a:defRPr sz="14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2pPr>
            <a:lvl3pPr marL="580307" indent="-168524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3pPr>
            <a:lvl4pPr marL="748831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itchFamily="34" charset="0"/>
              <a:buChar char="-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4pPr>
            <a:lvl5pPr marL="917354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1339395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6pPr>
            <a:lvl7pPr marL="1761436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7pPr>
            <a:lvl8pPr marL="2183478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8pPr>
            <a:lvl9pPr marL="2605519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9pPr>
          </a:lstStyle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ko-KR" altLang="en-US" sz="1800" kern="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ko-KR" altLang="en-US" sz="18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📋 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테스트용 데이터셋  모델 성능 종합 평가</a:t>
            </a:r>
            <a:endParaRPr lang="en-US" altLang="ko-KR" sz="1600" kern="0" dirty="0">
              <a:solidFill>
                <a:schemeClr val="accent1">
                  <a:lumMod val="7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5DB09EE-B41D-C98D-B7CF-74C8DFA39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결과</a:t>
            </a:r>
            <a:r>
              <a:rPr lang="en-US" altLang="ko-KR" dirty="0"/>
              <a:t> </a:t>
            </a:r>
            <a:r>
              <a:rPr lang="ko-KR" altLang="en-US" dirty="0"/>
              <a:t>및 분석 </a:t>
            </a:r>
            <a:r>
              <a:rPr lang="en-US" altLang="ko-KR" dirty="0"/>
              <a:t>(Results &amp; Analysis)</a:t>
            </a:r>
            <a:endParaRPr lang="ko-KR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B1904B5-958E-D0A9-4473-B6057A61DE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903" y="1628980"/>
            <a:ext cx="4217844" cy="3150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A039502-AE17-7EB6-FE9F-D3616DC82F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6747" y="1628980"/>
            <a:ext cx="4514605" cy="3150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2384636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8C128E-4EB9-6E37-01C6-6F7EB9773C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>
            <a:extLst>
              <a:ext uri="{FF2B5EF4-FFF2-40B4-BE49-F238E27FC236}">
                <a16:creationId xmlns:a16="http://schemas.microsoft.com/office/drawing/2014/main" id="{374F3876-3DEF-103E-6296-C99B307EE9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0012" y="1088974"/>
            <a:ext cx="8042030" cy="7260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3F3E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18900000" algn="ctr" rotWithShape="0">
                    <a:srgbClr val="4B734F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241795" indent="-241795" algn="l" defTabSz="597892" rtl="0" eaLnBrk="0" fontAlgn="base" hangingPunct="0">
              <a:lnSpc>
                <a:spcPct val="150000"/>
              </a:lnSpc>
              <a:spcBef>
                <a:spcPct val="115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n"/>
              <a:defRPr sz="1600" b="1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  <a:cs typeface="+mn-cs"/>
              </a:defRPr>
            </a:lvl1pPr>
            <a:lvl2pPr marL="410318" indent="-167058" algn="l" defTabSz="597892" rtl="0" eaLnBrk="0" fontAlgn="base" hangingPunct="0">
              <a:lnSpc>
                <a:spcPct val="150000"/>
              </a:lnSpc>
              <a:spcBef>
                <a:spcPct val="5000"/>
              </a:spcBef>
              <a:spcAft>
                <a:spcPct val="0"/>
              </a:spcAft>
              <a:buClr>
                <a:schemeClr val="tx2"/>
              </a:buClr>
              <a:buFont typeface="맑은 고딕" panose="020B0503020000020004" pitchFamily="50" charset="-127"/>
              <a:buChar char="√"/>
              <a:defRPr sz="14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2pPr>
            <a:lvl3pPr marL="580307" indent="-168524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3pPr>
            <a:lvl4pPr marL="748831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itchFamily="34" charset="0"/>
              <a:buChar char="-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4pPr>
            <a:lvl5pPr marL="917354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1339395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6pPr>
            <a:lvl7pPr marL="1761436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7pPr>
            <a:lvl8pPr marL="2183478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8pPr>
            <a:lvl9pPr marL="2605519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9pPr>
          </a:lstStyle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ko-KR" altLang="en-US" sz="1800" kern="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ko-KR" altLang="en-US" sz="18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📋 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테스트용 데이터셋  모델 성능 종합 평가  </a:t>
            </a:r>
            <a:r>
              <a:rPr lang="en-US" altLang="ko-KR" sz="1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ko-KR" altLang="en-US" sz="1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가중치</a:t>
            </a:r>
            <a:r>
              <a:rPr lang="en-US" altLang="ko-KR" sz="1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: F1-score 70% + FPS 30%)</a:t>
            </a:r>
            <a:endParaRPr lang="ko-KR" altLang="en-US" sz="14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endParaRPr lang="en-US" altLang="ko-KR" sz="1600" kern="0" dirty="0">
              <a:solidFill>
                <a:schemeClr val="accent1">
                  <a:lumMod val="7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8442538-51D5-3278-1E8F-967527D87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결과</a:t>
            </a:r>
            <a:r>
              <a:rPr lang="en-US" altLang="ko-KR" dirty="0"/>
              <a:t> </a:t>
            </a:r>
            <a:r>
              <a:rPr lang="ko-KR" altLang="en-US" dirty="0"/>
              <a:t>및 분석 </a:t>
            </a:r>
            <a:r>
              <a:rPr lang="en-US" altLang="ko-KR" dirty="0"/>
              <a:t>(Results &amp; Analysis)</a:t>
            </a:r>
            <a:endParaRPr lang="ko-KR" altLang="en-US" dirty="0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14DA0733-F412-090B-0E8A-CC4FB120D1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5377061"/>
              </p:ext>
            </p:extLst>
          </p:nvPr>
        </p:nvGraphicFramePr>
        <p:xfrm>
          <a:off x="791957" y="1538979"/>
          <a:ext cx="7560086" cy="4319385"/>
        </p:xfrm>
        <a:graphic>
          <a:graphicData uri="http://schemas.openxmlformats.org/drawingml/2006/table">
            <a:tbl>
              <a:tblPr/>
              <a:tblGrid>
                <a:gridCol w="429551">
                  <a:extLst>
                    <a:ext uri="{9D8B030D-6E8A-4147-A177-3AD203B41FA5}">
                      <a16:colId xmlns:a16="http://schemas.microsoft.com/office/drawing/2014/main" val="1374315070"/>
                    </a:ext>
                  </a:extLst>
                </a:gridCol>
                <a:gridCol w="1460471">
                  <a:extLst>
                    <a:ext uri="{9D8B030D-6E8A-4147-A177-3AD203B41FA5}">
                      <a16:colId xmlns:a16="http://schemas.microsoft.com/office/drawing/2014/main" val="3626125360"/>
                    </a:ext>
                  </a:extLst>
                </a:gridCol>
                <a:gridCol w="859100">
                  <a:extLst>
                    <a:ext uri="{9D8B030D-6E8A-4147-A177-3AD203B41FA5}">
                      <a16:colId xmlns:a16="http://schemas.microsoft.com/office/drawing/2014/main" val="276553850"/>
                    </a:ext>
                  </a:extLst>
                </a:gridCol>
                <a:gridCol w="1288651">
                  <a:extLst>
                    <a:ext uri="{9D8B030D-6E8A-4147-A177-3AD203B41FA5}">
                      <a16:colId xmlns:a16="http://schemas.microsoft.com/office/drawing/2014/main" val="3199822224"/>
                    </a:ext>
                  </a:extLst>
                </a:gridCol>
                <a:gridCol w="1804111">
                  <a:extLst>
                    <a:ext uri="{9D8B030D-6E8A-4147-A177-3AD203B41FA5}">
                      <a16:colId xmlns:a16="http://schemas.microsoft.com/office/drawing/2014/main" val="1104059630"/>
                    </a:ext>
                  </a:extLst>
                </a:gridCol>
                <a:gridCol w="1718202">
                  <a:extLst>
                    <a:ext uri="{9D8B030D-6E8A-4147-A177-3AD203B41FA5}">
                      <a16:colId xmlns:a16="http://schemas.microsoft.com/office/drawing/2014/main" val="2013586285"/>
                    </a:ext>
                  </a:extLst>
                </a:gridCol>
              </a:tblGrid>
              <a:tr h="205685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b="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순위</a:t>
                      </a:r>
                    </a:p>
                  </a:txBody>
                  <a:tcPr marL="34941" marR="34941" marT="17471" marB="174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Model</a:t>
                      </a:r>
                    </a:p>
                  </a:txBody>
                  <a:tcPr marL="34941" marR="34941" marT="17471" marB="174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Confidence</a:t>
                      </a:r>
                    </a:p>
                  </a:txBody>
                  <a:tcPr marL="34941" marR="34941" marT="17471" marB="174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F1-score (%)</a:t>
                      </a:r>
                    </a:p>
                  </a:txBody>
                  <a:tcPr marL="34941" marR="34941" marT="17471" marB="174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FPS (Frames per Second)</a:t>
                      </a:r>
                    </a:p>
                  </a:txBody>
                  <a:tcPr marL="34941" marR="34941" marT="17471" marB="174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Weighted Score</a:t>
                      </a:r>
                    </a:p>
                  </a:txBody>
                  <a:tcPr marL="34941" marR="34941" marT="17471" marB="174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6289576"/>
                  </a:ext>
                </a:extLst>
              </a:tr>
              <a:tr h="20568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</a:t>
                      </a:r>
                    </a:p>
                  </a:txBody>
                  <a:tcPr marL="34941" marR="34941" marT="17471" marB="174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v5s_ep50_img960</a:t>
                      </a:r>
                    </a:p>
                  </a:txBody>
                  <a:tcPr marL="34941" marR="34941" marT="17471" marB="174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1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0.25</a:t>
                      </a:r>
                    </a:p>
                  </a:txBody>
                  <a:tcPr marL="34941" marR="34941" marT="17471" marB="174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1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73.03</a:t>
                      </a:r>
                    </a:p>
                  </a:txBody>
                  <a:tcPr marL="34941" marR="34941" marT="17471" marB="174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1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5.10</a:t>
                      </a:r>
                    </a:p>
                  </a:txBody>
                  <a:tcPr marL="34941" marR="34941" marT="17471" marB="174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1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52.641</a:t>
                      </a:r>
                    </a:p>
                  </a:txBody>
                  <a:tcPr marL="34941" marR="34941" marT="17471" marB="174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9212774"/>
                  </a:ext>
                </a:extLst>
              </a:tr>
              <a:tr h="20568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1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</a:t>
                      </a:r>
                    </a:p>
                  </a:txBody>
                  <a:tcPr marL="34941" marR="34941" marT="17471" marB="174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v5s_ep100_img960</a:t>
                      </a:r>
                    </a:p>
                  </a:txBody>
                  <a:tcPr marL="34941" marR="34941" marT="17471" marB="174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0.25</a:t>
                      </a:r>
                    </a:p>
                  </a:txBody>
                  <a:tcPr marL="34941" marR="34941" marT="17471" marB="174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1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68.72</a:t>
                      </a:r>
                    </a:p>
                  </a:txBody>
                  <a:tcPr marL="34941" marR="34941" marT="17471" marB="174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1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5.11</a:t>
                      </a:r>
                    </a:p>
                  </a:txBody>
                  <a:tcPr marL="34941" marR="34941" marT="17471" marB="174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1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49.637</a:t>
                      </a:r>
                    </a:p>
                  </a:txBody>
                  <a:tcPr marL="34941" marR="34941" marT="17471" marB="174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5061609"/>
                  </a:ext>
                </a:extLst>
              </a:tr>
              <a:tr h="20568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</a:t>
                      </a:r>
                    </a:p>
                  </a:txBody>
                  <a:tcPr marL="34941" marR="34941" marT="17471" marB="174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v5s_ep50_img960</a:t>
                      </a:r>
                    </a:p>
                  </a:txBody>
                  <a:tcPr marL="34941" marR="34941" marT="17471" marB="174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1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0.35</a:t>
                      </a:r>
                    </a:p>
                  </a:txBody>
                  <a:tcPr marL="34941" marR="34941" marT="17471" marB="174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1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69.78</a:t>
                      </a:r>
                    </a:p>
                  </a:txBody>
                  <a:tcPr marL="34941" marR="34941" marT="17471" marB="174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1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5.14</a:t>
                      </a:r>
                    </a:p>
                  </a:txBody>
                  <a:tcPr marL="34941" marR="34941" marT="17471" marB="174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1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49.078</a:t>
                      </a:r>
                    </a:p>
                  </a:txBody>
                  <a:tcPr marL="34941" marR="34941" marT="17471" marB="174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1969441"/>
                  </a:ext>
                </a:extLst>
              </a:tr>
              <a:tr h="20568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4</a:t>
                      </a:r>
                    </a:p>
                  </a:txBody>
                  <a:tcPr marL="34941" marR="34941" marT="17471" marB="174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v5n_ep50_img960</a:t>
                      </a:r>
                    </a:p>
                  </a:txBody>
                  <a:tcPr marL="34941" marR="34941" marT="17471" marB="174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0.25</a:t>
                      </a:r>
                    </a:p>
                  </a:txBody>
                  <a:tcPr marL="34941" marR="34941" marT="17471" marB="174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61.25</a:t>
                      </a:r>
                    </a:p>
                  </a:txBody>
                  <a:tcPr marL="34941" marR="34941" marT="17471" marB="174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8.88</a:t>
                      </a:r>
                    </a:p>
                  </a:txBody>
                  <a:tcPr marL="34941" marR="34941" marT="17471" marB="174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45.749</a:t>
                      </a:r>
                    </a:p>
                  </a:txBody>
                  <a:tcPr marL="34941" marR="34941" marT="17471" marB="174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2106949"/>
                  </a:ext>
                </a:extLst>
              </a:tr>
              <a:tr h="20568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</a:t>
                      </a:r>
                    </a:p>
                  </a:txBody>
                  <a:tcPr marL="34941" marR="34941" marT="17471" marB="174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v8n_ep50_img960</a:t>
                      </a:r>
                    </a:p>
                  </a:txBody>
                  <a:tcPr marL="34941" marR="34941" marT="17471" marB="174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0.25</a:t>
                      </a:r>
                    </a:p>
                  </a:txBody>
                  <a:tcPr marL="34941" marR="34941" marT="17471" marB="174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61.90</a:t>
                      </a:r>
                    </a:p>
                  </a:txBody>
                  <a:tcPr marL="34941" marR="34941" marT="17471" marB="174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9.04</a:t>
                      </a:r>
                    </a:p>
                  </a:txBody>
                  <a:tcPr marL="34941" marR="34941" marT="17471" marB="174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45.742</a:t>
                      </a:r>
                    </a:p>
                  </a:txBody>
                  <a:tcPr marL="34941" marR="34941" marT="17471" marB="174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0798360"/>
                  </a:ext>
                </a:extLst>
              </a:tr>
              <a:tr h="20568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6</a:t>
                      </a:r>
                    </a:p>
                  </a:txBody>
                  <a:tcPr marL="34941" marR="34941" marT="17471" marB="174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v5s_ep100_img960</a:t>
                      </a:r>
                    </a:p>
                  </a:txBody>
                  <a:tcPr marL="34941" marR="34941" marT="17471" marB="174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0.35</a:t>
                      </a:r>
                    </a:p>
                  </a:txBody>
                  <a:tcPr marL="34941" marR="34941" marT="17471" marB="174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68.15</a:t>
                      </a:r>
                    </a:p>
                  </a:txBody>
                  <a:tcPr marL="34941" marR="34941" marT="17471" marB="174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5.13</a:t>
                      </a:r>
                    </a:p>
                  </a:txBody>
                  <a:tcPr marL="34941" marR="34941" marT="17471" marB="174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44.974</a:t>
                      </a:r>
                    </a:p>
                  </a:txBody>
                  <a:tcPr marL="34941" marR="34941" marT="17471" marB="174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80639518"/>
                  </a:ext>
                </a:extLst>
              </a:tr>
              <a:tr h="20568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7</a:t>
                      </a:r>
                    </a:p>
                  </a:txBody>
                  <a:tcPr marL="34941" marR="34941" marT="17471" marB="174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v5s_ep50_img960</a:t>
                      </a:r>
                    </a:p>
                  </a:txBody>
                  <a:tcPr marL="34941" marR="34941" marT="17471" marB="174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0.45</a:t>
                      </a:r>
                    </a:p>
                  </a:txBody>
                  <a:tcPr marL="34941" marR="34941" marT="17471" marB="174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67.68</a:t>
                      </a:r>
                    </a:p>
                  </a:txBody>
                  <a:tcPr marL="34941" marR="34941" marT="17471" marB="174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5.15</a:t>
                      </a:r>
                    </a:p>
                  </a:txBody>
                  <a:tcPr marL="34941" marR="34941" marT="17471" marB="174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48.971</a:t>
                      </a:r>
                    </a:p>
                  </a:txBody>
                  <a:tcPr marL="34941" marR="34941" marT="17471" marB="174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2322837"/>
                  </a:ext>
                </a:extLst>
              </a:tr>
              <a:tr h="20568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8</a:t>
                      </a:r>
                    </a:p>
                  </a:txBody>
                  <a:tcPr marL="34941" marR="34941" marT="17471" marB="174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v5s_ep100_img960</a:t>
                      </a:r>
                    </a:p>
                  </a:txBody>
                  <a:tcPr marL="34941" marR="34941" marT="17471" marB="174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0.45</a:t>
                      </a:r>
                    </a:p>
                  </a:txBody>
                  <a:tcPr marL="34941" marR="34941" marT="17471" marB="174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67.04</a:t>
                      </a:r>
                    </a:p>
                  </a:txBody>
                  <a:tcPr marL="34941" marR="34941" marT="17471" marB="174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5.12</a:t>
                      </a:r>
                    </a:p>
                  </a:txBody>
                  <a:tcPr marL="34941" marR="34941" marT="17471" marB="174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48.424</a:t>
                      </a:r>
                    </a:p>
                  </a:txBody>
                  <a:tcPr marL="34941" marR="34941" marT="17471" marB="174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884806"/>
                  </a:ext>
                </a:extLst>
              </a:tr>
              <a:tr h="20568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9</a:t>
                      </a:r>
                    </a:p>
                  </a:txBody>
                  <a:tcPr marL="34941" marR="34941" marT="17471" marB="174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v5n_ep50_img960</a:t>
                      </a:r>
                    </a:p>
                  </a:txBody>
                  <a:tcPr marL="34941" marR="34941" marT="17471" marB="174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0.35</a:t>
                      </a:r>
                    </a:p>
                  </a:txBody>
                  <a:tcPr marL="34941" marR="34941" marT="17471" marB="174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58.46</a:t>
                      </a:r>
                    </a:p>
                  </a:txBody>
                  <a:tcPr marL="34941" marR="34941" marT="17471" marB="174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9.06</a:t>
                      </a:r>
                    </a:p>
                  </a:txBody>
                  <a:tcPr marL="34941" marR="34941" marT="17471" marB="174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43.630</a:t>
                      </a:r>
                    </a:p>
                  </a:txBody>
                  <a:tcPr marL="34941" marR="34941" marT="17471" marB="174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4896150"/>
                  </a:ext>
                </a:extLst>
              </a:tr>
              <a:tr h="20568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10</a:t>
                      </a:r>
                    </a:p>
                  </a:txBody>
                  <a:tcPr marL="34941" marR="34941" marT="17471" marB="174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v8n_ep50_img960</a:t>
                      </a:r>
                    </a:p>
                  </a:txBody>
                  <a:tcPr marL="34941" marR="34941" marT="17471" marB="174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0.35</a:t>
                      </a:r>
                    </a:p>
                  </a:txBody>
                  <a:tcPr marL="34941" marR="34941" marT="17471" marB="174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60.17</a:t>
                      </a:r>
                    </a:p>
                  </a:txBody>
                  <a:tcPr marL="34941" marR="34941" marT="17471" marB="174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9.11</a:t>
                      </a:r>
                    </a:p>
                  </a:txBody>
                  <a:tcPr marL="34941" marR="34941" marT="17471" marB="174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43.342</a:t>
                      </a:r>
                    </a:p>
                  </a:txBody>
                  <a:tcPr marL="34941" marR="34941" marT="17471" marB="174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9649541"/>
                  </a:ext>
                </a:extLst>
              </a:tr>
              <a:tr h="20568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11</a:t>
                      </a:r>
                    </a:p>
                  </a:txBody>
                  <a:tcPr marL="34941" marR="34941" marT="17471" marB="174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v8n_ep100_img960</a:t>
                      </a:r>
                    </a:p>
                  </a:txBody>
                  <a:tcPr marL="34941" marR="34941" marT="17471" marB="174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0.25</a:t>
                      </a:r>
                    </a:p>
                  </a:txBody>
                  <a:tcPr marL="34941" marR="34941" marT="17471" marB="174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60.28</a:t>
                      </a:r>
                    </a:p>
                  </a:txBody>
                  <a:tcPr marL="34941" marR="34941" marT="17471" marB="174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8.97</a:t>
                      </a:r>
                    </a:p>
                  </a:txBody>
                  <a:tcPr marL="34941" marR="34941" marT="17471" marB="174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42.927</a:t>
                      </a:r>
                    </a:p>
                  </a:txBody>
                  <a:tcPr marL="34941" marR="34941" marT="17471" marB="174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62893931"/>
                  </a:ext>
                </a:extLst>
              </a:tr>
              <a:tr h="20568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12</a:t>
                      </a:r>
                    </a:p>
                  </a:txBody>
                  <a:tcPr marL="34941" marR="34941" marT="17471" marB="174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v5s_ep50_img960</a:t>
                      </a:r>
                    </a:p>
                  </a:txBody>
                  <a:tcPr marL="34941" marR="34941" marT="17471" marB="174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0.55</a:t>
                      </a:r>
                    </a:p>
                  </a:txBody>
                  <a:tcPr marL="34941" marR="34941" marT="17471" marB="174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63.44</a:t>
                      </a:r>
                    </a:p>
                  </a:txBody>
                  <a:tcPr marL="34941" marR="34941" marT="17471" marB="174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5.17</a:t>
                      </a:r>
                    </a:p>
                  </a:txBody>
                  <a:tcPr marL="34941" marR="34941" marT="17471" marB="174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46.049</a:t>
                      </a:r>
                    </a:p>
                  </a:txBody>
                  <a:tcPr marL="34941" marR="34941" marT="17471" marB="174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45974367"/>
                  </a:ext>
                </a:extLst>
              </a:tr>
              <a:tr h="20568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13</a:t>
                      </a:r>
                    </a:p>
                  </a:txBody>
                  <a:tcPr marL="34941" marR="34941" marT="17471" marB="174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v5s_ep100_img960</a:t>
                      </a:r>
                    </a:p>
                  </a:txBody>
                  <a:tcPr marL="34941" marR="34941" marT="17471" marB="174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0.55</a:t>
                      </a:r>
                    </a:p>
                  </a:txBody>
                  <a:tcPr marL="34941" marR="34941" marT="17471" marB="174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65.02</a:t>
                      </a:r>
                    </a:p>
                  </a:txBody>
                  <a:tcPr marL="34941" marR="34941" marT="17471" marB="174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5.04</a:t>
                      </a:r>
                    </a:p>
                  </a:txBody>
                  <a:tcPr marL="34941" marR="34941" marT="17471" marB="174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47.126</a:t>
                      </a:r>
                    </a:p>
                  </a:txBody>
                  <a:tcPr marL="34941" marR="34941" marT="17471" marB="174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79615011"/>
                  </a:ext>
                </a:extLst>
              </a:tr>
              <a:tr h="20568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14</a:t>
                      </a:r>
                    </a:p>
                  </a:txBody>
                  <a:tcPr marL="34941" marR="34941" marT="17471" marB="174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v5n_ep50_img960</a:t>
                      </a:r>
                    </a:p>
                  </a:txBody>
                  <a:tcPr marL="34941" marR="34941" marT="17471" marB="174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0.45</a:t>
                      </a:r>
                    </a:p>
                  </a:txBody>
                  <a:tcPr marL="34941" marR="34941" marT="17471" marB="174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55.91</a:t>
                      </a:r>
                    </a:p>
                  </a:txBody>
                  <a:tcPr marL="34941" marR="34941" marT="17471" marB="174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9.23</a:t>
                      </a:r>
                    </a:p>
                  </a:txBody>
                  <a:tcPr marL="34941" marR="34941" marT="17471" marB="174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41.906</a:t>
                      </a:r>
                    </a:p>
                  </a:txBody>
                  <a:tcPr marL="34941" marR="34941" marT="17471" marB="174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0158026"/>
                  </a:ext>
                </a:extLst>
              </a:tr>
              <a:tr h="20568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15</a:t>
                      </a:r>
                    </a:p>
                  </a:txBody>
                  <a:tcPr marL="34941" marR="34941" marT="17471" marB="174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v8n_ep50_img960</a:t>
                      </a:r>
                    </a:p>
                  </a:txBody>
                  <a:tcPr marL="34941" marR="34941" marT="17471" marB="174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0.45</a:t>
                      </a:r>
                    </a:p>
                  </a:txBody>
                  <a:tcPr marL="34941" marR="34941" marT="17471" marB="174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58.19</a:t>
                      </a:r>
                    </a:p>
                  </a:txBody>
                  <a:tcPr marL="34941" marR="34941" marT="17471" marB="174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9.09</a:t>
                      </a:r>
                    </a:p>
                  </a:txBody>
                  <a:tcPr marL="34941" marR="34941" marT="17471" marB="174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42.610</a:t>
                      </a:r>
                    </a:p>
                  </a:txBody>
                  <a:tcPr marL="34941" marR="34941" marT="17471" marB="174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177540"/>
                  </a:ext>
                </a:extLst>
              </a:tr>
              <a:tr h="20568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16</a:t>
                      </a:r>
                    </a:p>
                  </a:txBody>
                  <a:tcPr marL="34941" marR="34941" marT="17471" marB="174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v8n_ep100_img960</a:t>
                      </a:r>
                    </a:p>
                  </a:txBody>
                  <a:tcPr marL="34941" marR="34941" marT="17471" marB="174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0.35</a:t>
                      </a:r>
                    </a:p>
                  </a:txBody>
                  <a:tcPr marL="34941" marR="34941" marT="17471" marB="174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58.84</a:t>
                      </a:r>
                    </a:p>
                  </a:txBody>
                  <a:tcPr marL="34941" marR="34941" marT="17471" marB="174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9.09</a:t>
                      </a:r>
                    </a:p>
                  </a:txBody>
                  <a:tcPr marL="34941" marR="34941" marT="17471" marB="174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42.065</a:t>
                      </a:r>
                    </a:p>
                  </a:txBody>
                  <a:tcPr marL="34941" marR="34941" marT="17471" marB="174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6709993"/>
                  </a:ext>
                </a:extLst>
              </a:tr>
              <a:tr h="20568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17</a:t>
                      </a:r>
                    </a:p>
                  </a:txBody>
                  <a:tcPr marL="34941" marR="34941" marT="17471" marB="174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v5n_ep100_img960</a:t>
                      </a:r>
                    </a:p>
                  </a:txBody>
                  <a:tcPr marL="34941" marR="34941" marT="17471" marB="174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0.25</a:t>
                      </a:r>
                    </a:p>
                  </a:txBody>
                  <a:tcPr marL="34941" marR="34941" marT="17471" marB="174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54.33</a:t>
                      </a:r>
                    </a:p>
                  </a:txBody>
                  <a:tcPr marL="34941" marR="34941" marT="17471" marB="174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8.73</a:t>
                      </a:r>
                    </a:p>
                  </a:txBody>
                  <a:tcPr marL="34941" marR="34941" marT="17471" marB="174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40.559</a:t>
                      </a:r>
                    </a:p>
                  </a:txBody>
                  <a:tcPr marL="34941" marR="34941" marT="17471" marB="174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1020561"/>
                  </a:ext>
                </a:extLst>
              </a:tr>
              <a:tr h="20568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18</a:t>
                      </a:r>
                    </a:p>
                  </a:txBody>
                  <a:tcPr marL="34941" marR="34941" marT="17471" marB="174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v8s_ep50_img960</a:t>
                      </a:r>
                    </a:p>
                  </a:txBody>
                  <a:tcPr marL="34941" marR="34941" marT="17471" marB="174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0.25</a:t>
                      </a:r>
                    </a:p>
                  </a:txBody>
                  <a:tcPr marL="34941" marR="34941" marT="17471" marB="174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56.99</a:t>
                      </a:r>
                    </a:p>
                  </a:txBody>
                  <a:tcPr marL="34941" marR="34941" marT="17471" marB="174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4.63</a:t>
                      </a:r>
                    </a:p>
                  </a:txBody>
                  <a:tcPr marL="34941" marR="34941" marT="17471" marB="174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41.382</a:t>
                      </a:r>
                    </a:p>
                  </a:txBody>
                  <a:tcPr marL="34941" marR="34941" marT="17471" marB="174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6628250"/>
                  </a:ext>
                </a:extLst>
              </a:tr>
              <a:tr h="20568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19</a:t>
                      </a:r>
                    </a:p>
                  </a:txBody>
                  <a:tcPr marL="34941" marR="34941" marT="17471" marB="174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v8s_ep100_img960</a:t>
                      </a:r>
                    </a:p>
                  </a:txBody>
                  <a:tcPr marL="34941" marR="34941" marT="17471" marB="174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0.25</a:t>
                      </a:r>
                    </a:p>
                  </a:txBody>
                  <a:tcPr marL="34941" marR="34941" marT="17471" marB="174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58.08</a:t>
                      </a:r>
                    </a:p>
                  </a:txBody>
                  <a:tcPr marL="34941" marR="34941" marT="17471" marB="174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4.56</a:t>
                      </a:r>
                    </a:p>
                  </a:txBody>
                  <a:tcPr marL="34941" marR="34941" marT="17471" marB="174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41.904</a:t>
                      </a:r>
                    </a:p>
                  </a:txBody>
                  <a:tcPr marL="34941" marR="34941" marT="17471" marB="174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68584183"/>
                  </a:ext>
                </a:extLst>
              </a:tr>
              <a:tr h="20568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20</a:t>
                      </a:r>
                    </a:p>
                  </a:txBody>
                  <a:tcPr marL="34941" marR="34941" marT="17471" marB="174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v5s_ep50_img640</a:t>
                      </a:r>
                    </a:p>
                  </a:txBody>
                  <a:tcPr marL="34941" marR="34941" marT="17471" marB="174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0.25</a:t>
                      </a:r>
                    </a:p>
                  </a:txBody>
                  <a:tcPr marL="34941" marR="34941" marT="17471" marB="174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55.64</a:t>
                      </a:r>
                    </a:p>
                  </a:txBody>
                  <a:tcPr marL="34941" marR="34941" marT="17471" marB="174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8.05</a:t>
                      </a:r>
                    </a:p>
                  </a:txBody>
                  <a:tcPr marL="34941" marR="34941" marT="17471" marB="174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41.363</a:t>
                      </a:r>
                    </a:p>
                  </a:txBody>
                  <a:tcPr marL="34941" marR="34941" marT="17471" marB="174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19777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86083514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F8F7B2-4E9C-3990-CB40-20DEE1216D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>
            <a:extLst>
              <a:ext uri="{FF2B5EF4-FFF2-40B4-BE49-F238E27FC236}">
                <a16:creationId xmlns:a16="http://schemas.microsoft.com/office/drawing/2014/main" id="{EEB009EF-C04C-39F4-91DF-8E64561224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0012" y="1088973"/>
            <a:ext cx="8222033" cy="47555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3F3E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18900000" algn="ctr" rotWithShape="0">
                    <a:srgbClr val="4B734F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241795" indent="-241795" algn="l" defTabSz="597892" rtl="0" eaLnBrk="0" fontAlgn="base" hangingPunct="0">
              <a:lnSpc>
                <a:spcPct val="150000"/>
              </a:lnSpc>
              <a:spcBef>
                <a:spcPct val="115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n"/>
              <a:defRPr sz="1600" b="1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  <a:cs typeface="+mn-cs"/>
              </a:defRPr>
            </a:lvl1pPr>
            <a:lvl2pPr marL="410318" indent="-167058" algn="l" defTabSz="597892" rtl="0" eaLnBrk="0" fontAlgn="base" hangingPunct="0">
              <a:lnSpc>
                <a:spcPct val="150000"/>
              </a:lnSpc>
              <a:spcBef>
                <a:spcPct val="5000"/>
              </a:spcBef>
              <a:spcAft>
                <a:spcPct val="0"/>
              </a:spcAft>
              <a:buClr>
                <a:schemeClr val="tx2"/>
              </a:buClr>
              <a:buFont typeface="맑은 고딕" panose="020B0503020000020004" pitchFamily="50" charset="-127"/>
              <a:buChar char="√"/>
              <a:defRPr sz="14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2pPr>
            <a:lvl3pPr marL="580307" indent="-168524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3pPr>
            <a:lvl4pPr marL="748831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itchFamily="34" charset="0"/>
              <a:buChar char="-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4pPr>
            <a:lvl5pPr marL="917354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1339395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6pPr>
            <a:lvl7pPr marL="1761436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7pPr>
            <a:lvl8pPr marL="2183478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8pPr>
            <a:lvl9pPr marL="2605519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9pPr>
          </a:lstStyle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ko-KR" altLang="en-US" kern="0" dirty="0">
                <a:solidFill>
                  <a:schemeClr val="accent1">
                    <a:lumMod val="7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📌 결과 요약 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(Summary of Findings)</a:t>
            </a:r>
          </a:p>
          <a:p>
            <a:pPr marL="0" indent="0">
              <a:buNone/>
            </a:pPr>
            <a:r>
              <a:rPr lang="ko-KR" altLang="en-US" sz="105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본 연구에서는 </a:t>
            </a:r>
            <a:r>
              <a:rPr lang="en-US" altLang="ko-KR" sz="105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YOLOv5n/s </a:t>
            </a:r>
            <a:r>
              <a:rPr lang="ko-KR" altLang="en-US" sz="105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및 </a:t>
            </a:r>
            <a:r>
              <a:rPr lang="en-US" altLang="ko-KR" sz="105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YOLOv8n/s </a:t>
            </a:r>
            <a:r>
              <a:rPr lang="ko-KR" altLang="en-US" sz="105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모델을 대상으로 총 </a:t>
            </a:r>
            <a:r>
              <a:rPr lang="en-US" altLang="ko-KR" sz="105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16</a:t>
            </a:r>
            <a:r>
              <a:rPr lang="ko-KR" altLang="en-US" sz="105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가지 파라미터 조합을 통해 성능을 평가하였으나</a:t>
            </a:r>
            <a:r>
              <a:rPr lang="en-US" altLang="ko-KR" sz="105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1050" dirty="0">
                <a:latin typeface="Noto Sans KR" panose="020B0200000000000000" pitchFamily="50" charset="-127"/>
                <a:ea typeface="Noto Sans KR" panose="020B0200000000000000" pitchFamily="50" charset="-127"/>
              </a:rPr>
              <a:t>결과적으로</a:t>
            </a:r>
            <a:r>
              <a:rPr lang="ko-KR" altLang="en-US" sz="105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sz="1050" dirty="0">
                <a:latin typeface="Noto Sans KR" panose="020B0200000000000000" pitchFamily="50" charset="-127"/>
                <a:ea typeface="Noto Sans KR" panose="020B0200000000000000" pitchFamily="50" charset="-127"/>
              </a:rPr>
              <a:t>"</a:t>
            </a:r>
            <a:r>
              <a:rPr lang="ko-KR" altLang="en-US" sz="105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즉시 실무 투입 가능한 수준의 모델 성능</a:t>
            </a:r>
            <a:r>
              <a:rPr lang="en-US" altLang="ko-KR" sz="1050" dirty="0">
                <a:latin typeface="Noto Sans KR" panose="020B0200000000000000" pitchFamily="50" charset="-127"/>
                <a:ea typeface="Noto Sans KR" panose="020B0200000000000000" pitchFamily="50" charset="-127"/>
              </a:rPr>
              <a:t>"</a:t>
            </a:r>
            <a:r>
              <a:rPr lang="ko-KR" altLang="en-US" sz="105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을 확보하지는 못하였다</a:t>
            </a:r>
            <a:r>
              <a:rPr lang="en-US" altLang="ko-KR" sz="105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. </a:t>
            </a:r>
            <a:r>
              <a:rPr lang="ko-KR" altLang="en-US" sz="105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가장 우수한 조합</a:t>
            </a:r>
            <a:r>
              <a:rPr lang="en-US" altLang="ko-KR" sz="105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(YOLOv5s, 960px, conf 0.25)</a:t>
            </a:r>
            <a:r>
              <a:rPr lang="ko-KR" altLang="en-US" sz="105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의 경우</a:t>
            </a:r>
            <a:r>
              <a:rPr lang="en-US" altLang="ko-KR" sz="105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F1-score</a:t>
            </a:r>
            <a:r>
              <a:rPr lang="ko-KR" altLang="en-US" sz="105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는 </a:t>
            </a:r>
            <a:r>
              <a:rPr lang="en-US" altLang="ko-KR" sz="105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73.03%, FPS</a:t>
            </a:r>
            <a:r>
              <a:rPr lang="ko-KR" altLang="en-US" sz="105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는 </a:t>
            </a:r>
            <a:r>
              <a:rPr lang="en-US" altLang="ko-KR" sz="105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5.10</a:t>
            </a:r>
            <a:r>
              <a:rPr lang="ko-KR" altLang="en-US" sz="105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에 그쳤으며</a:t>
            </a:r>
            <a:r>
              <a:rPr lang="en-US" altLang="ko-KR" sz="105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105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이는 실시간 처리가 필수적인 공정 제어용 </a:t>
            </a:r>
            <a:r>
              <a:rPr lang="en-US" altLang="ko-KR" sz="105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AI</a:t>
            </a:r>
            <a:r>
              <a:rPr lang="ko-KR" altLang="en-US" sz="105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로는 한계가 분명하다</a:t>
            </a:r>
            <a:r>
              <a:rPr lang="en-US" altLang="ko-KR" sz="105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. </a:t>
            </a:r>
            <a:r>
              <a:rPr lang="ko-KR" altLang="en-US" sz="105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그러나 이 같은 결과는 단순한 실패가 아니라</a:t>
            </a:r>
            <a:r>
              <a:rPr lang="en-US" altLang="ko-KR" sz="105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105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다음과 같은 중요한 방향성과 학문적 통찰을 제공한다</a:t>
            </a:r>
            <a:r>
              <a:rPr lang="en-US" altLang="ko-KR" sz="105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</a:p>
          <a:p>
            <a:pPr marL="0" indent="0">
              <a:buNone/>
            </a:pPr>
            <a:endParaRPr lang="en-US" altLang="ko-KR" sz="1050" b="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marL="0" indent="0">
              <a:buNone/>
            </a:pPr>
            <a:endParaRPr lang="en-US" altLang="ko-KR" sz="1050" b="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marL="0" indent="0">
              <a:buNone/>
            </a:pPr>
            <a:endParaRPr lang="en-US" altLang="ko-KR" sz="1050" b="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marL="0" indent="0">
              <a:buNone/>
            </a:pPr>
            <a:endParaRPr lang="en-US" altLang="ko-KR" sz="1050" b="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marL="0" indent="0">
              <a:buNone/>
            </a:pPr>
            <a:endParaRPr lang="en-US" altLang="ko-KR" sz="1050" b="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marL="0" indent="0">
              <a:buNone/>
            </a:pPr>
            <a:endParaRPr lang="en-US" altLang="ko-KR" sz="1000" b="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marL="0" indent="0">
              <a:lnSpc>
                <a:spcPct val="130000"/>
              </a:lnSpc>
              <a:spcBef>
                <a:spcPts val="600"/>
              </a:spcBef>
              <a:buNone/>
            </a:pPr>
            <a:endParaRPr lang="en-US" altLang="ko-KR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marL="411783" lvl="2" indent="0">
              <a:lnSpc>
                <a:spcPct val="130000"/>
              </a:lnSpc>
              <a:spcBef>
                <a:spcPts val="600"/>
              </a:spcBef>
              <a:buNone/>
            </a:pPr>
            <a:endParaRPr lang="en-US" altLang="ko-KR" sz="1400" kern="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32668BA-18C6-CF45-4CDD-7ACC85A42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한계점</a:t>
            </a:r>
            <a:r>
              <a:rPr lang="en-US" altLang="ko-KR" dirty="0"/>
              <a:t> </a:t>
            </a:r>
            <a:r>
              <a:rPr lang="ko-KR" altLang="en-US" dirty="0"/>
              <a:t>및 토론 </a:t>
            </a:r>
            <a:r>
              <a:rPr lang="en-US" altLang="ko-KR" dirty="0"/>
              <a:t>(Limitations &amp; Discussions)</a:t>
            </a:r>
            <a:endParaRPr lang="ko-KR" altLang="en-US" dirty="0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A3B1C700-AB05-DA92-0177-78DF7C91D8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511960"/>
              </p:ext>
            </p:extLst>
          </p:nvPr>
        </p:nvGraphicFramePr>
        <p:xfrm>
          <a:off x="460983" y="2708992"/>
          <a:ext cx="8222033" cy="2152161"/>
        </p:xfrm>
        <a:graphic>
          <a:graphicData uri="http://schemas.openxmlformats.org/drawingml/2006/table">
            <a:tbl>
              <a:tblPr/>
              <a:tblGrid>
                <a:gridCol w="2514674">
                  <a:extLst>
                    <a:ext uri="{9D8B030D-6E8A-4147-A177-3AD203B41FA5}">
                      <a16:colId xmlns:a16="http://schemas.microsoft.com/office/drawing/2014/main" val="570346129"/>
                    </a:ext>
                  </a:extLst>
                </a:gridCol>
                <a:gridCol w="5707359">
                  <a:extLst>
                    <a:ext uri="{9D8B030D-6E8A-4147-A177-3AD203B41FA5}">
                      <a16:colId xmlns:a16="http://schemas.microsoft.com/office/drawing/2014/main" val="166543979"/>
                    </a:ext>
                  </a:extLst>
                </a:gridCol>
              </a:tblGrid>
              <a:tr h="176943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평가 항목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설명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8882922"/>
                  </a:ext>
                </a:extLst>
              </a:tr>
              <a:tr h="631027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기대 성능 미달</a:t>
                      </a:r>
                      <a:endParaRPr lang="ko-KR" altLang="en-US" sz="11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실시간 처리 기준</a:t>
                      </a:r>
                      <a:r>
                        <a:rPr lang="en-US" altLang="ko-KR" sz="11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(FPS ≥ 10, F1 ≥ 80%)</a:t>
                      </a:r>
                      <a:r>
                        <a:rPr lang="ko-KR" altLang="en-US" sz="11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을 충족한 모델 조합은 존재하지 않음</a:t>
                      </a:r>
                      <a:r>
                        <a:rPr lang="en-US" altLang="ko-KR" sz="11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. </a:t>
                      </a:r>
                      <a:r>
                        <a:rPr lang="ko-KR" altLang="en-US" sz="11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특히 </a:t>
                      </a:r>
                      <a:r>
                        <a:rPr lang="en-US" altLang="ko-KR" sz="11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hairnet_on </a:t>
                      </a:r>
                      <a:r>
                        <a:rPr lang="ko-KR" altLang="en-US" sz="11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클래스는 클래스 불균형 및 </a:t>
                      </a:r>
                      <a:r>
                        <a:rPr lang="en-US" altLang="ko-KR" sz="11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occlusion </a:t>
                      </a:r>
                      <a:r>
                        <a:rPr lang="ko-KR" altLang="en-US" sz="11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영향으로 </a:t>
                      </a:r>
                      <a:r>
                        <a:rPr lang="en-US" altLang="ko-KR" sz="11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F1-score </a:t>
                      </a:r>
                      <a:r>
                        <a:rPr lang="ko-KR" altLang="en-US" sz="11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하락이 심각함</a:t>
                      </a:r>
                      <a:r>
                        <a:rPr lang="en-US" altLang="ko-KR" sz="11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.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1847083"/>
                  </a:ext>
                </a:extLst>
              </a:tr>
              <a:tr h="631027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YOLO </a:t>
                      </a:r>
                      <a:r>
                        <a:rPr lang="ko-KR" altLang="en-US" sz="1100" b="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구조 한계 식별</a:t>
                      </a:r>
                      <a:endParaRPr lang="ko-KR" altLang="en-US" sz="11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백본</a:t>
                      </a:r>
                      <a:r>
                        <a:rPr lang="en-US" altLang="ko-KR" sz="11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</a:t>
                      </a:r>
                      <a:r>
                        <a:rPr lang="en-US" altLang="ko-KR" sz="1100" dirty="0" err="1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CSPDarknet</a:t>
                      </a:r>
                      <a:r>
                        <a:rPr lang="en-US" altLang="ko-KR" sz="11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, C2f) </a:t>
                      </a:r>
                      <a:r>
                        <a:rPr lang="ko-KR" altLang="en-US" sz="11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및 </a:t>
                      </a:r>
                      <a:r>
                        <a:rPr lang="ko-KR" altLang="en-US" sz="1100" dirty="0" err="1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넥</a:t>
                      </a:r>
                      <a:r>
                        <a:rPr lang="ko-KR" altLang="en-US" sz="11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구조</a:t>
                      </a:r>
                      <a:r>
                        <a:rPr lang="en-US" altLang="ko-KR" sz="11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(PANet, </a:t>
                      </a:r>
                      <a:r>
                        <a:rPr lang="en-US" altLang="ko-KR" sz="1100" dirty="0" err="1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BiFPN</a:t>
                      </a:r>
                      <a:r>
                        <a:rPr lang="en-US" altLang="ko-KR" sz="11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  <a:r>
                        <a:rPr lang="ko-KR" altLang="en-US" sz="11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의 경량화 가능성과 병목 지점이 식별됨</a:t>
                      </a:r>
                      <a:r>
                        <a:rPr lang="en-US" altLang="ko-KR" sz="11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. </a:t>
                      </a:r>
                      <a:r>
                        <a:rPr lang="ko-KR" altLang="en-US" sz="11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이를 통해 향후 구조적 개선 방향</a:t>
                      </a:r>
                      <a:r>
                        <a:rPr lang="en-US" altLang="ko-KR" sz="11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</a:t>
                      </a:r>
                      <a:r>
                        <a:rPr lang="ko-KR" altLang="en-US" sz="11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예</a:t>
                      </a:r>
                      <a:r>
                        <a:rPr lang="en-US" altLang="ko-KR" sz="11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: </a:t>
                      </a:r>
                      <a:r>
                        <a:rPr lang="en-US" altLang="ko-KR" sz="1100" dirty="0" err="1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GhostConv</a:t>
                      </a:r>
                      <a:r>
                        <a:rPr lang="en-US" altLang="ko-KR" sz="11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, MobileNetV3 </a:t>
                      </a:r>
                      <a:r>
                        <a:rPr lang="ko-KR" altLang="en-US" sz="11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백본 활용 등</a:t>
                      </a:r>
                      <a:r>
                        <a:rPr lang="en-US" altLang="ko-KR" sz="11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  <a:r>
                        <a:rPr lang="ko-KR" altLang="en-US" sz="11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을 명확히 규명함</a:t>
                      </a:r>
                      <a:r>
                        <a:rPr lang="en-US" altLang="ko-KR" sz="11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.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4058755"/>
                  </a:ext>
                </a:extLst>
              </a:tr>
              <a:tr h="631027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중소기업 환경에 맞춘 실험 구성의 의의</a:t>
                      </a:r>
                      <a:endParaRPr lang="ko-KR" altLang="en-US" sz="11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정확도보다 </a:t>
                      </a:r>
                      <a:r>
                        <a:rPr lang="ko-KR" altLang="en-US" sz="1100" b="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구동 가능성 중심의 지표</a:t>
                      </a:r>
                      <a:r>
                        <a:rPr lang="en-US" altLang="ko-KR" sz="11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(FPS, </a:t>
                      </a:r>
                      <a:r>
                        <a:rPr lang="ko-KR" altLang="en-US" sz="11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모델 크기 등</a:t>
                      </a:r>
                      <a:r>
                        <a:rPr lang="en-US" altLang="ko-KR" sz="11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 </a:t>
                      </a:r>
                      <a:r>
                        <a:rPr lang="ko-KR" altLang="en-US" sz="11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설계는</a:t>
                      </a:r>
                      <a:r>
                        <a:rPr lang="en-US" altLang="ko-KR" sz="11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, </a:t>
                      </a:r>
                      <a:r>
                        <a:rPr lang="ko-KR" altLang="en-US" sz="11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현장의 도입 현실성을 반영한 실험 설계로서 의미가 있음</a:t>
                      </a:r>
                      <a:r>
                        <a:rPr lang="en-US" altLang="ko-KR" sz="11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. “</a:t>
                      </a:r>
                      <a:r>
                        <a:rPr lang="ko-KR" altLang="en-US" sz="11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성능이 좋은 </a:t>
                      </a:r>
                      <a:r>
                        <a:rPr lang="ko-KR" altLang="en-US" sz="1100" dirty="0" err="1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모델”보다</a:t>
                      </a:r>
                      <a:r>
                        <a:rPr lang="ko-KR" altLang="en-US" sz="11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“돌릴 수 있는 </a:t>
                      </a:r>
                      <a:r>
                        <a:rPr lang="ko-KR" altLang="en-US" sz="1100" dirty="0" err="1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모델”이라는</a:t>
                      </a:r>
                      <a:r>
                        <a:rPr lang="ko-KR" altLang="en-US" sz="11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기준을 구체화함</a:t>
                      </a:r>
                      <a:r>
                        <a:rPr lang="en-US" altLang="ko-KR" sz="11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.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85619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42009923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DBF2FC-6E8A-0572-FD23-4CAC567765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>
            <a:extLst>
              <a:ext uri="{FF2B5EF4-FFF2-40B4-BE49-F238E27FC236}">
                <a16:creationId xmlns:a16="http://schemas.microsoft.com/office/drawing/2014/main" id="{A00A8179-94C0-DF1F-8905-FE1715C521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0012" y="1088973"/>
            <a:ext cx="8042031" cy="2381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3F3E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18900000" algn="ctr" rotWithShape="0">
                    <a:srgbClr val="4B734F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241795" indent="-241795" algn="l" defTabSz="597892" rtl="0" eaLnBrk="0" fontAlgn="base" hangingPunct="0">
              <a:lnSpc>
                <a:spcPct val="150000"/>
              </a:lnSpc>
              <a:spcBef>
                <a:spcPct val="115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n"/>
              <a:defRPr sz="1600" b="1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  <a:cs typeface="+mn-cs"/>
              </a:defRPr>
            </a:lvl1pPr>
            <a:lvl2pPr marL="410318" indent="-167058" algn="l" defTabSz="597892" rtl="0" eaLnBrk="0" fontAlgn="base" hangingPunct="0">
              <a:lnSpc>
                <a:spcPct val="150000"/>
              </a:lnSpc>
              <a:spcBef>
                <a:spcPct val="5000"/>
              </a:spcBef>
              <a:spcAft>
                <a:spcPct val="0"/>
              </a:spcAft>
              <a:buClr>
                <a:schemeClr val="tx2"/>
              </a:buClr>
              <a:buFont typeface="맑은 고딕" panose="020B0503020000020004" pitchFamily="50" charset="-127"/>
              <a:buChar char="√"/>
              <a:defRPr sz="14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2pPr>
            <a:lvl3pPr marL="580307" indent="-168524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3pPr>
            <a:lvl4pPr marL="748831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itchFamily="34" charset="0"/>
              <a:buChar char="-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4pPr>
            <a:lvl5pPr marL="917354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1339395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6pPr>
            <a:lvl7pPr marL="1761436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7pPr>
            <a:lvl8pPr marL="2183478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8pPr>
            <a:lvl9pPr marL="2605519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9pPr>
          </a:lstStyle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ko-KR" sz="1800" kern="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결론</a:t>
            </a:r>
            <a:endParaRPr lang="en-US" altLang="ko-KR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marL="0" indent="0">
              <a:lnSpc>
                <a:spcPct val="130000"/>
              </a:lnSpc>
              <a:spcBef>
                <a:spcPts val="600"/>
              </a:spcBef>
              <a:buNone/>
            </a:pPr>
            <a:r>
              <a:rPr lang="ko-KR" altLang="en-US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본 연구는 중소 식품 제조업체의 로컬 환경에 적합한 실시간 객체 탐지 모델 구조를 도출하기 위한 실증적 비교 실험을 수행하였다</a:t>
            </a: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  <a:b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YOLOv5/YOLOv8 </a:t>
            </a:r>
            <a:r>
              <a:rPr lang="ko-KR" altLang="en-US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계열 경량화 모델을 대상으로 </a:t>
            </a: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16</a:t>
            </a:r>
            <a:r>
              <a:rPr lang="ko-KR" altLang="en-US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가지 학습 파라미터 조합을 실험한 결과</a:t>
            </a: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일부 조합에서 일정 수준의 성능을 확보하였으나</a:t>
            </a: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즉시 실무 적용 가능한 수준의 성능은 확보하지 못하였다</a:t>
            </a: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  <a:r>
              <a:rPr lang="ko-KR" altLang="en-US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그러나 다음과 같은 점에서 본 연구는 단순한 실패가 아닌</a:t>
            </a: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중소기업형 </a:t>
            </a: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AI </a:t>
            </a:r>
            <a:r>
              <a:rPr lang="ko-KR" altLang="en-US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실험 설계 구조의 기초를 제공한 시도로서 의의가 있다</a:t>
            </a: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:</a:t>
            </a:r>
          </a:p>
          <a:p>
            <a:pPr marL="0" indent="0">
              <a:lnSpc>
                <a:spcPct val="130000"/>
              </a:lnSpc>
              <a:spcBef>
                <a:spcPts val="600"/>
              </a:spcBef>
              <a:buNone/>
            </a:pPr>
            <a:endParaRPr lang="en-US" altLang="ko-KR" sz="11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marL="0" indent="0">
              <a:lnSpc>
                <a:spcPct val="130000"/>
              </a:lnSpc>
              <a:spcBef>
                <a:spcPts val="600"/>
              </a:spcBef>
              <a:buNone/>
            </a:pPr>
            <a:endParaRPr lang="en-US" altLang="ko-KR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marL="0" indent="0">
              <a:lnSpc>
                <a:spcPct val="130000"/>
              </a:lnSpc>
              <a:spcBef>
                <a:spcPts val="600"/>
              </a:spcBef>
              <a:buNone/>
            </a:pP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endParaRPr lang="en-US" altLang="ko-KR" sz="1600" kern="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D17DF8F-6E76-69C0-403A-2AA7EC47A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결론 및 기대효과</a:t>
            </a: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26081F15-9CA4-95DE-AFC9-2AE50E9212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4876287"/>
              </p:ext>
            </p:extLst>
          </p:nvPr>
        </p:nvGraphicFramePr>
        <p:xfrm>
          <a:off x="563563" y="2708992"/>
          <a:ext cx="8016874" cy="3240034"/>
        </p:xfrm>
        <a:graphic>
          <a:graphicData uri="http://schemas.openxmlformats.org/drawingml/2006/table">
            <a:tbl>
              <a:tblPr/>
              <a:tblGrid>
                <a:gridCol w="1266799">
                  <a:extLst>
                    <a:ext uri="{9D8B030D-6E8A-4147-A177-3AD203B41FA5}">
                      <a16:colId xmlns:a16="http://schemas.microsoft.com/office/drawing/2014/main" val="4241420475"/>
                    </a:ext>
                  </a:extLst>
                </a:gridCol>
                <a:gridCol w="6750075">
                  <a:extLst>
                    <a:ext uri="{9D8B030D-6E8A-4147-A177-3AD203B41FA5}">
                      <a16:colId xmlns:a16="http://schemas.microsoft.com/office/drawing/2014/main" val="1561606378"/>
                    </a:ext>
                  </a:extLst>
                </a:gridCol>
              </a:tblGrid>
              <a:tr h="251594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b="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항목</a:t>
                      </a:r>
                      <a:endParaRPr lang="ko-KR" altLang="en-US" sz="10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b="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내용 요약</a:t>
                      </a:r>
                      <a:endParaRPr lang="ko-KR" altLang="en-US" sz="10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6264506"/>
                  </a:ext>
                </a:extLst>
              </a:tr>
              <a:tr h="436453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b="1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연구 목적</a:t>
                      </a:r>
                      <a:endParaRPr lang="ko-KR" altLang="en-US" sz="100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GPU </a:t>
                      </a:r>
                      <a:r>
                        <a:rPr lang="ko-KR" altLang="en-US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미보유 중소 식품 제조업체 환경에서도 실행 가능한 </a:t>
                      </a:r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YOLO </a:t>
                      </a:r>
                      <a:r>
                        <a:rPr lang="ko-KR" altLang="en-US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모델 조건 실증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9463546"/>
                  </a:ext>
                </a:extLst>
              </a:tr>
              <a:tr h="621314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b="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실험 범위</a:t>
                      </a:r>
                      <a:endParaRPr lang="ko-KR" altLang="en-US" sz="10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YOLOv5n/s, YOLOv8n/s × </a:t>
                      </a:r>
                      <a:r>
                        <a:rPr lang="ko-KR" altLang="en-US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해상도</a:t>
                      </a:r>
                      <a:r>
                        <a:rPr lang="en-US" altLang="ko-KR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(640/960) × </a:t>
                      </a:r>
                      <a:r>
                        <a:rPr lang="ko-KR" altLang="en-US" sz="1000" dirty="0" err="1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에포크</a:t>
                      </a:r>
                      <a:r>
                        <a:rPr lang="en-US" altLang="ko-KR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(50/100) × </a:t>
                      </a:r>
                      <a:r>
                        <a:rPr lang="en-US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confidence(0.25/0.45/0.65) </a:t>
                      </a:r>
                      <a:r>
                        <a:rPr lang="ko-KR" altLang="en-US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총 </a:t>
                      </a:r>
                      <a:r>
                        <a:rPr lang="en-US" altLang="ko-KR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16</a:t>
                      </a:r>
                      <a:r>
                        <a:rPr lang="ko-KR" altLang="en-US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조합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9813555"/>
                  </a:ext>
                </a:extLst>
              </a:tr>
              <a:tr h="436453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b="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핵심 결과</a:t>
                      </a:r>
                      <a:endParaRPr lang="ko-KR" altLang="en-US" sz="10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실시간 조건</a:t>
                      </a:r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(FPS ≥ 10, F1 ≥ 80%) </a:t>
                      </a:r>
                      <a:r>
                        <a:rPr lang="ko-KR" altLang="en-US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충족 모델은 확보하지 못함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3201174"/>
                  </a:ext>
                </a:extLst>
              </a:tr>
              <a:tr h="436453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b="1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의의 </a:t>
                      </a:r>
                      <a:r>
                        <a:rPr lang="en-US" altLang="ko-KR" sz="1000" b="1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</a:t>
                      </a:r>
                      <a:endParaRPr lang="ko-KR" altLang="en-US" sz="100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성능</a:t>
                      </a:r>
                      <a:r>
                        <a:rPr lang="en-US" altLang="ko-KR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</a:t>
                      </a:r>
                      <a:r>
                        <a:rPr lang="en-US" altLang="ko-KR" sz="1000" dirty="0" err="1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mAP</a:t>
                      </a:r>
                      <a:r>
                        <a:rPr lang="en-US" altLang="ko-KR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 </a:t>
                      </a:r>
                      <a:r>
                        <a:rPr lang="ko-KR" altLang="en-US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중심이 아닌 </a:t>
                      </a:r>
                      <a:r>
                        <a:rPr lang="en-US" altLang="ko-KR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FPS·</a:t>
                      </a:r>
                      <a:r>
                        <a:rPr lang="ko-KR" altLang="en-US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모델 크기 등 </a:t>
                      </a:r>
                      <a:r>
                        <a:rPr lang="ko-KR" altLang="en-US" sz="1000" b="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도입 가능성 중심 실험 설계 구조 도입</a:t>
                      </a:r>
                      <a:endParaRPr lang="ko-KR" altLang="en-US" sz="10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1894141"/>
                  </a:ext>
                </a:extLst>
              </a:tr>
              <a:tr h="436453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b="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의의 </a:t>
                      </a:r>
                      <a:r>
                        <a:rPr lang="en-US" altLang="ko-KR" sz="1000" b="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</a:t>
                      </a:r>
                      <a:endParaRPr lang="ko-KR" altLang="en-US" sz="10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모델 구조의 병목 지점</a:t>
                      </a:r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</a:t>
                      </a:r>
                      <a:r>
                        <a:rPr lang="ko-KR" altLang="en-US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넥</a:t>
                      </a:r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, </a:t>
                      </a:r>
                      <a:r>
                        <a:rPr lang="ko-KR" altLang="en-US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백본</a:t>
                      </a:r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 </a:t>
                      </a:r>
                      <a:r>
                        <a:rPr lang="ko-KR" altLang="en-US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식별 → 향후 구조 개선 방향 도출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0121167"/>
                  </a:ext>
                </a:extLst>
              </a:tr>
              <a:tr h="621314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b="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의의 </a:t>
                      </a:r>
                      <a:r>
                        <a:rPr lang="en-US" altLang="ko-KR" sz="1000" b="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</a:t>
                      </a:r>
                      <a:endParaRPr lang="ko-KR" altLang="en-US" sz="10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파라미터 조합 설계 기준을 </a:t>
                      </a:r>
                      <a:r>
                        <a:rPr lang="ko-KR" altLang="en-US" sz="1000" dirty="0" err="1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정량화함으로써</a:t>
                      </a:r>
                      <a:r>
                        <a:rPr lang="ko-KR" altLang="en-US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</a:t>
                      </a:r>
                      <a:r>
                        <a:rPr lang="ko-KR" altLang="en-US" sz="1000" b="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향후 실험 재현성과 일반화 가능성 확보</a:t>
                      </a:r>
                      <a:endParaRPr lang="ko-KR" altLang="en-US" sz="10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753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79637113"/>
      </p:ext>
    </p:extLst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D15F2B-FB2A-0C0C-920D-1B397085ED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>
            <a:extLst>
              <a:ext uri="{FF2B5EF4-FFF2-40B4-BE49-F238E27FC236}">
                <a16:creationId xmlns:a16="http://schemas.microsoft.com/office/drawing/2014/main" id="{ECC8831B-30AA-9DE8-C328-3635A8ACD7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0012" y="1088973"/>
            <a:ext cx="8042031" cy="855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3F3E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18900000" algn="ctr" rotWithShape="0">
                    <a:srgbClr val="4B734F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241795" indent="-241795" algn="l" defTabSz="597892" rtl="0" eaLnBrk="0" fontAlgn="base" hangingPunct="0">
              <a:lnSpc>
                <a:spcPct val="150000"/>
              </a:lnSpc>
              <a:spcBef>
                <a:spcPct val="115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n"/>
              <a:defRPr sz="1600" b="1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  <a:cs typeface="+mn-cs"/>
              </a:defRPr>
            </a:lvl1pPr>
            <a:lvl2pPr marL="410318" indent="-167058" algn="l" defTabSz="597892" rtl="0" eaLnBrk="0" fontAlgn="base" hangingPunct="0">
              <a:lnSpc>
                <a:spcPct val="150000"/>
              </a:lnSpc>
              <a:spcBef>
                <a:spcPct val="5000"/>
              </a:spcBef>
              <a:spcAft>
                <a:spcPct val="0"/>
              </a:spcAft>
              <a:buClr>
                <a:schemeClr val="tx2"/>
              </a:buClr>
              <a:buFont typeface="맑은 고딕" panose="020B0503020000020004" pitchFamily="50" charset="-127"/>
              <a:buChar char="√"/>
              <a:defRPr sz="14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2pPr>
            <a:lvl3pPr marL="580307" indent="-168524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3pPr>
            <a:lvl4pPr marL="748831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itchFamily="34" charset="0"/>
              <a:buChar char="-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4pPr>
            <a:lvl5pPr marL="917354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1339395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6pPr>
            <a:lvl7pPr marL="1761436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7pPr>
            <a:lvl8pPr marL="2183478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8pPr>
            <a:lvl9pPr marL="2605519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9pPr>
          </a:lstStyle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ko-KR" sz="1800" kern="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기대효과 </a:t>
            </a:r>
            <a:endParaRPr lang="en-US" altLang="ko-KR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marL="243260" lvl="1" indent="0">
              <a:lnSpc>
                <a:spcPct val="130000"/>
              </a:lnSpc>
              <a:spcBef>
                <a:spcPts val="600"/>
              </a:spcBef>
              <a:buNone/>
            </a:pPr>
            <a:r>
              <a:rPr lang="ko-KR" altLang="en-US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이번 연구는 “경량화 </a:t>
            </a: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AI </a:t>
            </a:r>
            <a:r>
              <a:rPr lang="ko-KR" altLang="en-US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모델 성능 향상” 자체를 목표로 한 것이 아니라</a:t>
            </a: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11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중소기업 환경에서 실제로 실행 가능하고</a:t>
            </a:r>
            <a:r>
              <a:rPr lang="en-US" altLang="ko-KR" sz="11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11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스스로 실험하고 비교할 수 있는 </a:t>
            </a:r>
            <a:r>
              <a:rPr lang="en-US" altLang="ko-KR" sz="11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AI </a:t>
            </a:r>
            <a:r>
              <a:rPr lang="ko-KR" altLang="en-US" sz="11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모델 구조의 설계</a:t>
            </a:r>
            <a:r>
              <a:rPr lang="ko-KR" altLang="en-US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를 중심으로 수행되었다</a:t>
            </a: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. </a:t>
            </a:r>
            <a:r>
              <a:rPr lang="ko-KR" altLang="en-US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이를 통해 다음과 같은 </a:t>
            </a:r>
            <a:r>
              <a:rPr lang="ko-KR" altLang="en-US" sz="11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학술적</a:t>
            </a:r>
            <a:r>
              <a:rPr lang="en-US" altLang="ko-KR" sz="11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·</a:t>
            </a:r>
            <a:r>
              <a:rPr lang="ko-KR" altLang="en-US" sz="11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산업적 기대효과</a:t>
            </a:r>
            <a:r>
              <a:rPr lang="ko-KR" altLang="en-US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를 도출할 수 있다</a:t>
            </a: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  <a:endParaRPr lang="en-US" altLang="ko-KR" sz="1600" kern="0" dirty="0">
              <a:solidFill>
                <a:schemeClr val="accent1">
                  <a:lumMod val="7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F6200F8-6A1C-B776-8E39-024C95136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결론 및 기대효과</a:t>
            </a: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CA1CFFB5-31EA-9613-670A-D9A72B5CC5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8141866"/>
              </p:ext>
            </p:extLst>
          </p:nvPr>
        </p:nvGraphicFramePr>
        <p:xfrm>
          <a:off x="273027" y="2168986"/>
          <a:ext cx="8529021" cy="3779379"/>
        </p:xfrm>
        <a:graphic>
          <a:graphicData uri="http://schemas.openxmlformats.org/drawingml/2006/table">
            <a:tbl>
              <a:tblPr/>
              <a:tblGrid>
                <a:gridCol w="1776776">
                  <a:extLst>
                    <a:ext uri="{9D8B030D-6E8A-4147-A177-3AD203B41FA5}">
                      <a16:colId xmlns:a16="http://schemas.microsoft.com/office/drawing/2014/main" val="860012243"/>
                    </a:ext>
                  </a:extLst>
                </a:gridCol>
                <a:gridCol w="3909238">
                  <a:extLst>
                    <a:ext uri="{9D8B030D-6E8A-4147-A177-3AD203B41FA5}">
                      <a16:colId xmlns:a16="http://schemas.microsoft.com/office/drawing/2014/main" val="632549897"/>
                    </a:ext>
                  </a:extLst>
                </a:gridCol>
                <a:gridCol w="2843007">
                  <a:extLst>
                    <a:ext uri="{9D8B030D-6E8A-4147-A177-3AD203B41FA5}">
                      <a16:colId xmlns:a16="http://schemas.microsoft.com/office/drawing/2014/main" val="1702061910"/>
                    </a:ext>
                  </a:extLst>
                </a:gridCol>
              </a:tblGrid>
              <a:tr h="268378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b="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구분</a:t>
                      </a:r>
                      <a:endParaRPr lang="ko-KR" altLang="en-US" sz="10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0390" marR="90390" marT="45195" marB="451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b="1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기대효과 내용</a:t>
                      </a:r>
                      <a:endParaRPr lang="ko-KR" altLang="en-US" sz="100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0390" marR="90390" marT="45195" marB="451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b="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의미 </a:t>
                      </a:r>
                      <a:r>
                        <a:rPr lang="en-US" altLang="ko-KR" sz="1000" b="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/ </a:t>
                      </a:r>
                      <a:r>
                        <a:rPr lang="ko-KR" altLang="en-US" sz="1000" b="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파급 효과</a:t>
                      </a:r>
                      <a:endParaRPr lang="ko-KR" altLang="en-US" sz="10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0390" marR="90390" marT="45195" marB="451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4055420"/>
                  </a:ext>
                </a:extLst>
              </a:tr>
              <a:tr h="662762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1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1. </a:t>
                      </a:r>
                      <a:r>
                        <a:rPr lang="ko-KR" altLang="en-US" sz="1000" b="1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산업적 기대효과</a:t>
                      </a:r>
                      <a:endParaRPr lang="ko-KR" altLang="en-US" sz="100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0390" marR="90390" marT="45195" marB="451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GPU </a:t>
                      </a:r>
                      <a:r>
                        <a:rPr lang="ko-KR" altLang="en-US" sz="1000" dirty="0" err="1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미보유</a:t>
                      </a:r>
                      <a:r>
                        <a:rPr lang="ko-KR" altLang="en-US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중소 식품 제조업체에서도 적용 가능한 최소 학습 조건 제시</a:t>
                      </a:r>
                    </a:p>
                  </a:txBody>
                  <a:tcPr marL="90390" marR="90390" marT="45195" marB="451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고비용 클라우드 환경 없이도</a:t>
                      </a:r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, </a:t>
                      </a:r>
                      <a:r>
                        <a:rPr lang="ko-KR" altLang="en-US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자체 </a:t>
                      </a:r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CCTV </a:t>
                      </a:r>
                      <a:r>
                        <a:rPr lang="ko-KR" altLang="en-US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기반 </a:t>
                      </a:r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AI </a:t>
                      </a:r>
                      <a:r>
                        <a:rPr lang="ko-KR" altLang="en-US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실험 가능성 확대</a:t>
                      </a:r>
                    </a:p>
                  </a:txBody>
                  <a:tcPr marL="90390" marR="90390" marT="45195" marB="451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5836031"/>
                  </a:ext>
                </a:extLst>
              </a:tr>
              <a:tr h="662762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1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2. </a:t>
                      </a:r>
                      <a:r>
                        <a:rPr lang="ko-KR" altLang="en-US" sz="1000" b="1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기술적 기대효과</a:t>
                      </a:r>
                      <a:endParaRPr lang="ko-KR" altLang="en-US" sz="100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0390" marR="90390" marT="45195" marB="451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경량화 </a:t>
                      </a:r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YOLO </a:t>
                      </a:r>
                      <a:r>
                        <a:rPr lang="ko-KR" altLang="en-US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모델에 대한 파라미터 최적 조합 및 실패 조건 데이터 확보</a:t>
                      </a:r>
                    </a:p>
                  </a:txBody>
                  <a:tcPr marL="90390" marR="90390" marT="45195" marB="451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동일 환경 내 재현 실험 기반의 최적화 조건 검증 가능</a:t>
                      </a:r>
                    </a:p>
                  </a:txBody>
                  <a:tcPr marL="90390" marR="90390" marT="45195" marB="451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5664540"/>
                  </a:ext>
                </a:extLst>
              </a:tr>
              <a:tr h="85995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1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3. </a:t>
                      </a:r>
                      <a:r>
                        <a:rPr lang="ko-KR" altLang="en-US" sz="1000" b="1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학술적 기대효과</a:t>
                      </a:r>
                      <a:endParaRPr lang="ko-KR" altLang="en-US" sz="100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0390" marR="90390" marT="45195" marB="451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성능</a:t>
                      </a:r>
                      <a:r>
                        <a:rPr lang="en-US" altLang="ko-KR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</a:t>
                      </a:r>
                      <a:r>
                        <a:rPr lang="en-US" altLang="ko-KR" sz="1000" dirty="0" err="1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mAP</a:t>
                      </a:r>
                      <a:r>
                        <a:rPr lang="en-US" altLang="ko-KR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 </a:t>
                      </a:r>
                      <a:r>
                        <a:rPr lang="ko-KR" altLang="en-US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중심이 아닌 </a:t>
                      </a:r>
                      <a:r>
                        <a:rPr lang="en-US" altLang="ko-KR" sz="1000" b="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FPS, </a:t>
                      </a:r>
                      <a:r>
                        <a:rPr lang="ko-KR" altLang="en-US" sz="1000" b="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모델 크기</a:t>
                      </a:r>
                      <a:r>
                        <a:rPr lang="en-US" altLang="ko-KR" sz="1000" b="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, GT Precision</a:t>
                      </a:r>
                      <a:r>
                        <a:rPr lang="ko-KR" altLang="en-US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등 실무형 지표 구조 도입</a:t>
                      </a:r>
                    </a:p>
                  </a:txBody>
                  <a:tcPr marL="90390" marR="90390" marT="45195" marB="451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'</a:t>
                      </a:r>
                      <a:r>
                        <a:rPr lang="ko-KR" altLang="en-US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돌릴 수 있는 </a:t>
                      </a:r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AI'</a:t>
                      </a:r>
                      <a:r>
                        <a:rPr lang="ko-KR" altLang="en-US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라는 새로운 평가 틀 제시 </a:t>
                      </a:r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</a:t>
                      </a:r>
                      <a:r>
                        <a:rPr lang="ko-KR" altLang="en-US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현장 중심 </a:t>
                      </a:r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AI </a:t>
                      </a:r>
                      <a:r>
                        <a:rPr lang="ko-KR" altLang="en-US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연구 전환 계기</a:t>
                      </a:r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</a:p>
                  </a:txBody>
                  <a:tcPr marL="90390" marR="90390" marT="45195" marB="451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1385329"/>
                  </a:ext>
                </a:extLst>
              </a:tr>
              <a:tr h="662762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1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4. </a:t>
                      </a:r>
                      <a:r>
                        <a:rPr lang="ko-KR" altLang="en-US" sz="1000" b="1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정책 연계 가능성</a:t>
                      </a:r>
                      <a:endParaRPr lang="ko-KR" altLang="en-US" sz="100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0390" marR="90390" marT="45195" marB="451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HACCP </a:t>
                      </a:r>
                      <a:r>
                        <a:rPr lang="ko-KR" altLang="en-US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인증 확대</a:t>
                      </a:r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, </a:t>
                      </a:r>
                      <a:r>
                        <a:rPr lang="ko-KR" altLang="en-US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스마트 </a:t>
                      </a:r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HACCP </a:t>
                      </a:r>
                      <a:r>
                        <a:rPr lang="ko-KR" altLang="en-US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시범사업 등과 연계 가능</a:t>
                      </a:r>
                    </a:p>
                  </a:txBody>
                  <a:tcPr marL="90390" marR="90390" marT="45195" marB="451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식품안전 행정과 </a:t>
                      </a:r>
                      <a:r>
                        <a:rPr lang="en-US" altLang="ko-KR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AI</a:t>
                      </a:r>
                      <a:r>
                        <a:rPr lang="ko-KR" altLang="en-US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기술 접목을 위한 실증적 데이터 기반 마련</a:t>
                      </a:r>
                    </a:p>
                  </a:txBody>
                  <a:tcPr marL="90390" marR="90390" marT="45195" marB="451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9559498"/>
                  </a:ext>
                </a:extLst>
              </a:tr>
              <a:tr h="662762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1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5. </a:t>
                      </a:r>
                      <a:r>
                        <a:rPr lang="ko-KR" altLang="en-US" sz="1000" b="1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응용 확장성</a:t>
                      </a:r>
                      <a:endParaRPr lang="ko-KR" altLang="en-US" sz="100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0390" marR="90390" marT="45195" marB="451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동일 구조를 다른 산업 환경</a:t>
                      </a:r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(CCTV </a:t>
                      </a:r>
                      <a:r>
                        <a:rPr lang="ko-KR" altLang="en-US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기반 제조</a:t>
                      </a:r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, </a:t>
                      </a:r>
                      <a:r>
                        <a:rPr lang="ko-KR" altLang="en-US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공공안전 등</a:t>
                      </a:r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  <a:r>
                        <a:rPr lang="ko-KR" altLang="en-US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으로 확장 가능</a:t>
                      </a:r>
                    </a:p>
                  </a:txBody>
                  <a:tcPr marL="90390" marR="90390" marT="45195" marB="451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도메인 전이 가능한 경량 모델 실험 키트로 활용 가능</a:t>
                      </a:r>
                    </a:p>
                  </a:txBody>
                  <a:tcPr marL="90390" marR="90390" marT="45195" marB="451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58341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02156685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A8A1AA-9671-5806-F20A-005EB569CD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>
            <a:extLst>
              <a:ext uri="{FF2B5EF4-FFF2-40B4-BE49-F238E27FC236}">
                <a16:creationId xmlns:a16="http://schemas.microsoft.com/office/drawing/2014/main" id="{9D4157E7-1AAA-DF7A-1D46-FFC45852FA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0012" y="1088973"/>
            <a:ext cx="8042031" cy="12082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3F3E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18900000" algn="ctr" rotWithShape="0">
                    <a:srgbClr val="4B734F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241795" indent="-241795" algn="l" defTabSz="597892" rtl="0" eaLnBrk="0" fontAlgn="base" hangingPunct="0">
              <a:lnSpc>
                <a:spcPct val="150000"/>
              </a:lnSpc>
              <a:spcBef>
                <a:spcPct val="115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n"/>
              <a:defRPr sz="1600" b="1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  <a:cs typeface="+mn-cs"/>
              </a:defRPr>
            </a:lvl1pPr>
            <a:lvl2pPr marL="410318" indent="-167058" algn="l" defTabSz="597892" rtl="0" eaLnBrk="0" fontAlgn="base" hangingPunct="0">
              <a:lnSpc>
                <a:spcPct val="150000"/>
              </a:lnSpc>
              <a:spcBef>
                <a:spcPct val="5000"/>
              </a:spcBef>
              <a:spcAft>
                <a:spcPct val="0"/>
              </a:spcAft>
              <a:buClr>
                <a:schemeClr val="tx2"/>
              </a:buClr>
              <a:buFont typeface="맑은 고딕" panose="020B0503020000020004" pitchFamily="50" charset="-127"/>
              <a:buChar char="√"/>
              <a:defRPr sz="14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2pPr>
            <a:lvl3pPr marL="580307" indent="-168524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3pPr>
            <a:lvl4pPr marL="748831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itchFamily="34" charset="0"/>
              <a:buChar char="-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4pPr>
            <a:lvl5pPr marL="917354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1339395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6pPr>
            <a:lvl7pPr marL="1761436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7pPr>
            <a:lvl8pPr marL="2183478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8pPr>
            <a:lvl9pPr marL="2605519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9pPr>
          </a:lstStyle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향후 연구 방향</a:t>
            </a:r>
            <a:endParaRPr lang="en-US" altLang="ko-KR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marL="0" indent="0">
              <a:lnSpc>
                <a:spcPct val="130000"/>
              </a:lnSpc>
              <a:spcBef>
                <a:spcPts val="600"/>
              </a:spcBef>
              <a:buNone/>
            </a:pPr>
            <a:r>
              <a:rPr lang="ko-KR" altLang="en-US" sz="11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본 연구는 중소 식품 제조업체의 로컬 환경에서도 실행 가능한 경량화 객체 탐지 모델 구조를 설계하고 실증 비교 실험을 수행하였으나</a:t>
            </a:r>
            <a:r>
              <a:rPr lang="en-US" altLang="ko-KR" sz="11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11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성능 및 일반화 측면에서 한계가 존재하였다</a:t>
            </a:r>
            <a:r>
              <a:rPr lang="en-US" altLang="ko-KR" sz="11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. </a:t>
            </a:r>
            <a:r>
              <a:rPr lang="ko-KR" altLang="en-US" sz="11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이에 따라 다음과 같은 구체적 연구 방향을 제시한다</a:t>
            </a:r>
            <a:r>
              <a:rPr lang="en-US" altLang="ko-KR" sz="11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</a:p>
          <a:p>
            <a:pPr marL="243260" lvl="1" indent="0">
              <a:lnSpc>
                <a:spcPct val="130000"/>
              </a:lnSpc>
              <a:spcBef>
                <a:spcPts val="600"/>
              </a:spcBef>
              <a:buNone/>
            </a:pPr>
            <a:endParaRPr lang="en-US" altLang="ko-KR" sz="1600" kern="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EFF8626-C106-C774-1CED-9AC262C00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향후 연구 방향</a:t>
            </a: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AE61AC8-2345-9635-9E9C-5897F72672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1708867"/>
              </p:ext>
            </p:extLst>
          </p:nvPr>
        </p:nvGraphicFramePr>
        <p:xfrm>
          <a:off x="400012" y="2438989"/>
          <a:ext cx="8250423" cy="3060034"/>
        </p:xfrm>
        <a:graphic>
          <a:graphicData uri="http://schemas.openxmlformats.org/drawingml/2006/table">
            <a:tbl>
              <a:tblPr/>
              <a:tblGrid>
                <a:gridCol w="1923294">
                  <a:extLst>
                    <a:ext uri="{9D8B030D-6E8A-4147-A177-3AD203B41FA5}">
                      <a16:colId xmlns:a16="http://schemas.microsoft.com/office/drawing/2014/main" val="694537394"/>
                    </a:ext>
                  </a:extLst>
                </a:gridCol>
                <a:gridCol w="4437109">
                  <a:extLst>
                    <a:ext uri="{9D8B030D-6E8A-4147-A177-3AD203B41FA5}">
                      <a16:colId xmlns:a16="http://schemas.microsoft.com/office/drawing/2014/main" val="2735564851"/>
                    </a:ext>
                  </a:extLst>
                </a:gridCol>
                <a:gridCol w="1890020">
                  <a:extLst>
                    <a:ext uri="{9D8B030D-6E8A-4147-A177-3AD203B41FA5}">
                      <a16:colId xmlns:a16="http://schemas.microsoft.com/office/drawing/2014/main" val="798837893"/>
                    </a:ext>
                  </a:extLst>
                </a:gridCol>
              </a:tblGrid>
              <a:tr h="255468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b="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한계</a:t>
                      </a:r>
                      <a:r>
                        <a:rPr lang="en-US" altLang="ko-KR" sz="1000" b="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/</a:t>
                      </a:r>
                      <a:r>
                        <a:rPr lang="ko-KR" altLang="en-US" sz="1000" b="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연구과제</a:t>
                      </a:r>
                      <a:endParaRPr lang="ko-KR" altLang="en-US" sz="10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8839" marR="68839" marT="34420" marB="3442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b="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향후 개선 방향</a:t>
                      </a:r>
                      <a:endParaRPr lang="ko-KR" altLang="en-US" sz="10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8839" marR="68839" marT="34420" marB="3442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b="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대응 문제 정의 항목</a:t>
                      </a:r>
                      <a:endParaRPr lang="ko-KR" altLang="en-US" sz="10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8839" marR="68839" marT="34420" marB="3442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9435604"/>
                  </a:ext>
                </a:extLst>
              </a:tr>
              <a:tr h="634642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1. </a:t>
                      </a:r>
                      <a:r>
                        <a:rPr lang="ko-KR" altLang="en-US" sz="1000" b="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탐지 정확도 한계</a:t>
                      </a:r>
                      <a:endParaRPr lang="ko-KR" altLang="en-US" sz="10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8839" marR="68839" marT="34420" marB="3442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YOLO </a:t>
                      </a:r>
                      <a:r>
                        <a:rPr lang="ko-KR" altLang="en-US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기반 탐지 이후</a:t>
                      </a:r>
                      <a:r>
                        <a:rPr lang="en-US" altLang="ko-KR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, cropped </a:t>
                      </a:r>
                      <a:r>
                        <a:rPr lang="ko-KR" altLang="en-US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영역을 기반으로 </a:t>
                      </a:r>
                      <a:r>
                        <a:rPr lang="en-US" altLang="ko-KR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CNN </a:t>
                      </a:r>
                      <a:r>
                        <a:rPr lang="ko-KR" altLang="en-US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또는 </a:t>
                      </a:r>
                      <a:r>
                        <a:rPr lang="en-US" altLang="ko-KR" sz="1000" dirty="0" err="1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ViT</a:t>
                      </a:r>
                      <a:r>
                        <a:rPr lang="en-US" altLang="ko-KR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</a:t>
                      </a:r>
                      <a:r>
                        <a:rPr lang="ko-KR" altLang="en-US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분류기 연동하여 </a:t>
                      </a:r>
                      <a:r>
                        <a:rPr lang="ko-KR" altLang="en-US" sz="1000" b="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후처리 위반 판단 구조 추가</a:t>
                      </a:r>
                      <a:endParaRPr lang="ko-KR" altLang="en-US" sz="10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8839" marR="68839" marT="34420" marB="3442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② 실시간 탐지 성능 실증 부족</a:t>
                      </a:r>
                    </a:p>
                  </a:txBody>
                  <a:tcPr marL="68839" marR="68839" marT="34420" marB="3442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6788610"/>
                  </a:ext>
                </a:extLst>
              </a:tr>
              <a:tr h="55795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2. </a:t>
                      </a:r>
                      <a:r>
                        <a:rPr lang="ko-KR" altLang="en-US" sz="1000" b="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단일 도메인 데이터 편중</a:t>
                      </a:r>
                      <a:endParaRPr lang="ko-KR" altLang="en-US" sz="10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8839" marR="68839" marT="34420" marB="3442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복수 제조 환경</a:t>
                      </a:r>
                      <a:r>
                        <a:rPr lang="en-US" altLang="ko-KR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(CCTV </a:t>
                      </a:r>
                      <a:r>
                        <a:rPr lang="ko-KR" altLang="en-US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해상도</a:t>
                      </a:r>
                      <a:r>
                        <a:rPr lang="en-US" altLang="ko-KR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, </a:t>
                      </a:r>
                      <a:r>
                        <a:rPr lang="ko-KR" altLang="en-US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조명</a:t>
                      </a:r>
                      <a:r>
                        <a:rPr lang="en-US" altLang="ko-KR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, </a:t>
                      </a:r>
                      <a:r>
                        <a:rPr lang="ko-KR" altLang="en-US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가림 상태 등</a:t>
                      </a:r>
                      <a:r>
                        <a:rPr lang="en-US" altLang="ko-KR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  <a:r>
                        <a:rPr lang="ko-KR" altLang="en-US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에서 수집된 영상 기반의 </a:t>
                      </a:r>
                      <a:r>
                        <a:rPr lang="ko-KR" altLang="en-US" sz="1000" b="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도메인 일반화 성능 실험 설계</a:t>
                      </a:r>
                      <a:endParaRPr lang="ko-KR" altLang="en-US" sz="10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8839" marR="68839" marT="34420" marB="3442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③ </a:t>
                      </a:r>
                      <a:r>
                        <a:rPr lang="ko-KR" altLang="en-US" sz="1000" dirty="0" err="1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식품업</a:t>
                      </a:r>
                      <a:r>
                        <a:rPr lang="ko-KR" altLang="en-US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환경 기반 정량 실험 부족</a:t>
                      </a:r>
                    </a:p>
                  </a:txBody>
                  <a:tcPr marL="68839" marR="68839" marT="34420" marB="3442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554733"/>
                  </a:ext>
                </a:extLst>
              </a:tr>
              <a:tr h="634642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3. YOLO </a:t>
                      </a:r>
                      <a:r>
                        <a:rPr lang="ko-KR" altLang="en-US" sz="1000" b="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구조 고정 문제</a:t>
                      </a:r>
                      <a:endParaRPr lang="ko-KR" altLang="en-US" sz="10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8839" marR="68839" marT="34420" marB="3442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기존 </a:t>
                      </a:r>
                      <a:r>
                        <a:rPr lang="en-US" altLang="ko-KR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YOLOv5/8 </a:t>
                      </a:r>
                      <a:r>
                        <a:rPr lang="ko-KR" altLang="en-US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이외에도 </a:t>
                      </a:r>
                      <a:r>
                        <a:rPr lang="en-US" altLang="ko-KR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YOLO-Fastest, YOLO-NAS, </a:t>
                      </a:r>
                      <a:r>
                        <a:rPr lang="en-US" altLang="ko-KR" sz="1000" dirty="0" err="1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GhostNet</a:t>
                      </a:r>
                      <a:r>
                        <a:rPr lang="en-US" altLang="ko-KR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, MobileNetV3 </a:t>
                      </a:r>
                      <a:r>
                        <a:rPr lang="ko-KR" altLang="en-US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등을 활용한 </a:t>
                      </a:r>
                      <a:r>
                        <a:rPr lang="ko-KR" altLang="en-US" sz="1000" b="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백본</a:t>
                      </a:r>
                      <a:r>
                        <a:rPr lang="en-US" altLang="ko-KR" sz="1000" b="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/</a:t>
                      </a:r>
                      <a:r>
                        <a:rPr lang="ko-KR" altLang="en-US" sz="1000" b="1" dirty="0" err="1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넥</a:t>
                      </a:r>
                      <a:r>
                        <a:rPr lang="ko-KR" altLang="en-US" sz="1000" b="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구조 실험 설계 확장</a:t>
                      </a:r>
                      <a:endParaRPr lang="ko-KR" altLang="en-US" sz="10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8839" marR="68839" marT="34420" marB="3442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① 중소기업 맞춤 </a:t>
                      </a:r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AI </a:t>
                      </a:r>
                      <a:r>
                        <a:rPr lang="ko-KR" altLang="en-US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구조 연구 부족</a:t>
                      </a:r>
                    </a:p>
                  </a:txBody>
                  <a:tcPr marL="68839" marR="68839" marT="34420" marB="3442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7997955"/>
                  </a:ext>
                </a:extLst>
              </a:tr>
              <a:tr h="488662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4. </a:t>
                      </a:r>
                      <a:r>
                        <a:rPr lang="ko-KR" altLang="en-US" sz="1000" b="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정적 평가 방식 한계</a:t>
                      </a:r>
                      <a:endParaRPr lang="ko-KR" altLang="en-US" sz="10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8839" marR="68839" marT="34420" marB="3442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일정 주기별로 데이터를 수집</a:t>
                      </a:r>
                      <a:r>
                        <a:rPr lang="en-US" altLang="ko-KR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, </a:t>
                      </a:r>
                      <a:r>
                        <a:rPr lang="ko-KR" altLang="en-US" sz="1000" dirty="0" err="1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재학습하는</a:t>
                      </a:r>
                      <a:r>
                        <a:rPr lang="ko-KR" altLang="en-US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</a:t>
                      </a:r>
                      <a:r>
                        <a:rPr lang="ko-KR" altLang="en-US" sz="1000" b="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모델 </a:t>
                      </a:r>
                      <a:r>
                        <a:rPr lang="ko-KR" altLang="en-US" sz="1000" b="1" dirty="0" err="1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재학습</a:t>
                      </a:r>
                      <a:r>
                        <a:rPr lang="ko-KR" altLang="en-US" sz="1000" b="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자동화 루틴 및 성능 변화 추적 체계</a:t>
                      </a:r>
                      <a:r>
                        <a:rPr lang="ko-KR" altLang="en-US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설계</a:t>
                      </a:r>
                    </a:p>
                  </a:txBody>
                  <a:tcPr marL="68839" marR="68839" marT="34420" marB="3442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①</a:t>
                      </a:r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/②/④ </a:t>
                      </a:r>
                      <a:r>
                        <a:rPr lang="ko-KR" altLang="en-US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전반</a:t>
                      </a:r>
                    </a:p>
                  </a:txBody>
                  <a:tcPr marL="68839" marR="68839" marT="34420" marB="3442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0804901"/>
                  </a:ext>
                </a:extLst>
              </a:tr>
              <a:tr h="488662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5. </a:t>
                      </a:r>
                      <a:r>
                        <a:rPr lang="ko-KR" altLang="en-US" sz="1000" b="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실시간 한계 극복 미완</a:t>
                      </a:r>
                      <a:endParaRPr lang="ko-KR" altLang="en-US" sz="10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8839" marR="68839" marT="34420" marB="3442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프레임 드롭 방식</a:t>
                      </a:r>
                      <a:r>
                        <a:rPr lang="en-US" altLang="ko-KR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, </a:t>
                      </a:r>
                      <a:r>
                        <a:rPr lang="ko-KR" altLang="en-US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객체 추적 기반 </a:t>
                      </a:r>
                      <a:r>
                        <a:rPr lang="en-US" altLang="ko-KR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ROI </a:t>
                      </a:r>
                      <a:r>
                        <a:rPr lang="ko-KR" altLang="en-US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전이 방식 등 활용하여 </a:t>
                      </a:r>
                      <a:r>
                        <a:rPr lang="en-US" altLang="ko-KR" sz="1000" b="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FPS </a:t>
                      </a:r>
                      <a:r>
                        <a:rPr lang="ko-KR" altLang="en-US" sz="1000" b="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손실 최소화 구조 탐색</a:t>
                      </a:r>
                      <a:endParaRPr lang="ko-KR" altLang="en-US" sz="10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8839" marR="68839" marT="34420" marB="3442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② 실시간성 실증 부족</a:t>
                      </a:r>
                    </a:p>
                  </a:txBody>
                  <a:tcPr marL="68839" marR="68839" marT="34420" marB="3442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16357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43136200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3A7D46-C139-9199-B45A-7A777DE93E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098DF2-0FED-0E54-CAA4-04A96F7E0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참고</a:t>
            </a:r>
            <a:r>
              <a:rPr lang="en-US" altLang="ko-KR" dirty="0"/>
              <a:t> </a:t>
            </a:r>
            <a:r>
              <a:rPr lang="ko-KR" altLang="en-US" dirty="0"/>
              <a:t>문헌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C74EF7-710F-049C-5572-7635F7569DB9}"/>
              </a:ext>
            </a:extLst>
          </p:cNvPr>
          <p:cNvSpPr txBox="1"/>
          <p:nvPr/>
        </p:nvSpPr>
        <p:spPr>
          <a:xfrm>
            <a:off x="251952" y="883590"/>
            <a:ext cx="8042031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US" altLang="ko-KR" sz="14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[1] Y. Wu and Y. Zhang, "Food Safety Inspection Based on Deep Learning: Limitations and Applications in Real-Time Monitoring," </a:t>
            </a:r>
            <a:r>
              <a:rPr lang="en-US" altLang="ko-KR" sz="1400" i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Journal of Food Engineering</a:t>
            </a:r>
            <a:r>
              <a:rPr lang="en-US" altLang="ko-KR" sz="14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vol. 285, pp. 110089, 2020.</a:t>
            </a:r>
          </a:p>
          <a:p>
            <a:pPr algn="l">
              <a:buNone/>
            </a:pPr>
            <a:r>
              <a:rPr lang="en-US" altLang="ko-KR" sz="14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[2] A. N. Abdul Talib, A. H. Hamid, and S. M. Yusof, "Barriers to the Implementation of ICT in Malaysian SMEs: The Role of Human and Organizational Factors," </a:t>
            </a:r>
            <a:r>
              <a:rPr lang="en-US" altLang="ko-KR" sz="1400" i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Asian Journal of Technology Management</a:t>
            </a:r>
            <a:r>
              <a:rPr lang="en-US" altLang="ko-KR" sz="14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vol. 9, no. 1, pp. 1–8, 2016.</a:t>
            </a:r>
          </a:p>
          <a:p>
            <a:pPr algn="l">
              <a:buNone/>
            </a:pPr>
            <a:r>
              <a:rPr lang="en-US" altLang="ko-KR" sz="14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[3] I. K. Lee, H. J. Kwon, and J. S. Park, "A Study on Practical Lightweight AI Implementation for SME-Oriented Smart Factories," </a:t>
            </a:r>
            <a:r>
              <a:rPr lang="en-US" altLang="ko-KR" sz="1400" i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KIISE Transactions on Computing Practices</a:t>
            </a:r>
            <a:r>
              <a:rPr lang="en-US" altLang="ko-KR" sz="14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vol. 26, no. 4, pp. 171–180, 2020.</a:t>
            </a:r>
          </a:p>
          <a:p>
            <a:pPr algn="l">
              <a:buNone/>
            </a:pPr>
            <a:r>
              <a:rPr lang="en-US" altLang="ko-KR" sz="14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[4] E. Rauch, R. Linder, and W. </a:t>
            </a:r>
            <a:r>
              <a:rPr lang="en-US" altLang="ko-KR" sz="1400" dirty="0" err="1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Dallasega</a:t>
            </a:r>
            <a:r>
              <a:rPr lang="en-US" altLang="ko-KR" sz="14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"Anthropocentric Perspective of Production Before and Within Industry 4.0," </a:t>
            </a:r>
            <a:r>
              <a:rPr lang="en-US" altLang="ko-KR" sz="1400" i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Computers &amp; Industrial Engineering</a:t>
            </a:r>
            <a:r>
              <a:rPr lang="en-US" altLang="ko-KR" sz="14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vol. 139, 105644, 2020.</a:t>
            </a:r>
          </a:p>
          <a:p>
            <a:pPr algn="l">
              <a:buNone/>
            </a:pPr>
            <a:r>
              <a:rPr lang="en-US" altLang="ko-KR" sz="14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[5] J. Lee, B. Kim, and M. Park, "Implementation Strategy for Lightweight AI Systems in Small Manufacturing Firms," </a:t>
            </a:r>
            <a:r>
              <a:rPr lang="en-US" altLang="ko-KR" sz="1400" i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Journal of Smart Factory Systems</a:t>
            </a:r>
            <a:r>
              <a:rPr lang="en-US" altLang="ko-KR" sz="14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vol. 3, no. 2, pp. 55–66, 2021.</a:t>
            </a:r>
          </a:p>
          <a:p>
            <a:pPr algn="l">
              <a:buNone/>
            </a:pPr>
            <a:r>
              <a:rPr lang="en-US" altLang="ko-KR" sz="14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[6] M. Sandler, A. Howard, M. Zhu, A. </a:t>
            </a:r>
            <a:r>
              <a:rPr lang="en-US" altLang="ko-KR" sz="1400" dirty="0" err="1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Zhmoginov</a:t>
            </a:r>
            <a:r>
              <a:rPr lang="en-US" altLang="ko-KR" sz="14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and L.-C. Chen, "MobileNetV2: Inverted Residuals and Linear Bottlenecks," in </a:t>
            </a:r>
            <a:r>
              <a:rPr lang="en-US" altLang="ko-KR" sz="1400" i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Proc. IEEE Conf. </a:t>
            </a:r>
            <a:r>
              <a:rPr lang="en-US" altLang="ko-KR" sz="1400" i="1" dirty="0" err="1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Comput</a:t>
            </a:r>
            <a:r>
              <a:rPr lang="en-US" altLang="ko-KR" sz="1400" i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. Vis. Pattern </a:t>
            </a:r>
            <a:r>
              <a:rPr lang="en-US" altLang="ko-KR" sz="1400" i="1" dirty="0" err="1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Recognit</a:t>
            </a:r>
            <a:r>
              <a:rPr lang="en-US" altLang="ko-KR" sz="1400" i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. (CVPR)</a:t>
            </a:r>
            <a:r>
              <a:rPr lang="en-US" altLang="ko-KR" sz="14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Salt Lake City, UT, USA, 2018, pp. 4510–4520.</a:t>
            </a:r>
          </a:p>
          <a:p>
            <a:pPr algn="l"/>
            <a:r>
              <a:rPr lang="en-US" altLang="ko-KR" sz="14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[7] M. Tan and Q. Le, "</a:t>
            </a:r>
            <a:r>
              <a:rPr lang="en-US" altLang="ko-KR" sz="1400" dirty="0" err="1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EfficientNet</a:t>
            </a:r>
            <a:r>
              <a:rPr lang="en-US" altLang="ko-KR" sz="14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: Rethinking Model Scaling for Convolutional Neural Networks," in </a:t>
            </a:r>
            <a:r>
              <a:rPr lang="en-US" altLang="ko-KR" sz="1400" i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Proc. Int. Conf. Mach. Learn. (ICML)</a:t>
            </a:r>
            <a:r>
              <a:rPr lang="en-US" altLang="ko-KR" sz="14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Long Beach, CA, USA, 2019, pp. 6105–6114.</a:t>
            </a:r>
          </a:p>
          <a:p>
            <a:pPr algn="l"/>
            <a:r>
              <a:rPr lang="en-US" altLang="ko-KR" sz="14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[8] </a:t>
            </a:r>
            <a:r>
              <a:rPr lang="ko-KR" altLang="en-US" sz="1400" dirty="0" err="1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한국식품안전관리인증원</a:t>
            </a:r>
            <a:r>
              <a:rPr lang="en-US" altLang="ko-KR" sz="14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「</a:t>
            </a:r>
            <a:r>
              <a:rPr lang="en-US" altLang="ko-KR" sz="14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HACCP </a:t>
            </a:r>
            <a:r>
              <a:rPr lang="ko-KR" altLang="en-US" sz="14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연차보고서</a:t>
            </a:r>
            <a:r>
              <a:rPr lang="en-US" altLang="ko-KR" sz="14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(Annual Report) 2024</a:t>
            </a:r>
            <a:r>
              <a:rPr lang="ko-KR" altLang="en-US" sz="14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」</a:t>
            </a:r>
            <a:r>
              <a:rPr lang="en-US" altLang="ko-KR" sz="14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2024.</a:t>
            </a:r>
          </a:p>
          <a:p>
            <a:pPr algn="l"/>
            <a:r>
              <a:rPr lang="en-US" altLang="ko-KR" sz="14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[9] R. Thakur, “Helmet Detection System through CCTV Using YOLO and Autonomous Ticket Generation,” in </a:t>
            </a:r>
            <a:r>
              <a:rPr lang="en-US" altLang="ko-KR" sz="1400" i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Proc. Int. Conf. on Innovative Computing, Intelligent Communication and Smart Electrical Systems (ICSEES)</a:t>
            </a:r>
            <a:r>
              <a:rPr lang="en-US" altLang="ko-KR" sz="14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2023.</a:t>
            </a:r>
          </a:p>
          <a:p>
            <a:pPr algn="l"/>
            <a:r>
              <a:rPr lang="en-US" altLang="ko-KR" sz="14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[10] E. </a:t>
            </a:r>
            <a:r>
              <a:rPr lang="en-US" altLang="ko-KR" sz="1400" dirty="0" err="1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Arıbaş</a:t>
            </a:r>
            <a:r>
              <a:rPr lang="en-US" altLang="ko-KR" sz="14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and E. </a:t>
            </a:r>
            <a:r>
              <a:rPr lang="en-US" altLang="ko-KR" sz="1400" dirty="0" err="1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Dağlarlı</a:t>
            </a:r>
            <a:r>
              <a:rPr lang="en-US" altLang="ko-KR" sz="14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“Realtime Object Detection in IoT (Internet of Things) Devices,” in </a:t>
            </a:r>
            <a:r>
              <a:rPr lang="en-US" altLang="ko-KR" sz="1400" i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Proc. IEEE Int. Conf. on Intelligent Systems</a:t>
            </a:r>
            <a:r>
              <a:rPr lang="en-US" altLang="ko-KR" sz="14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2017.</a:t>
            </a:r>
          </a:p>
          <a:p>
            <a:pPr algn="l"/>
            <a:r>
              <a:rPr lang="en-US" altLang="ko-KR" sz="14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[11] R. Gopal, S. </a:t>
            </a:r>
            <a:r>
              <a:rPr lang="en-US" altLang="ko-KR" sz="1400" dirty="0" err="1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Kuinthodu</a:t>
            </a:r>
            <a:r>
              <a:rPr lang="en-US" altLang="ko-KR" sz="14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M. Balamurugan, and M. </a:t>
            </a:r>
            <a:r>
              <a:rPr lang="en-US" altLang="ko-KR" sz="1400" dirty="0" err="1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Atique</a:t>
            </a:r>
            <a:r>
              <a:rPr lang="en-US" altLang="ko-KR" sz="14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“Tiny Object Detection: Comparative Study using Single Stage CNN Object Detectors,” in </a:t>
            </a:r>
            <a:r>
              <a:rPr lang="en-US" altLang="ko-KR" sz="1400" i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Proc. IEEE Int. WIECON-ECE</a:t>
            </a:r>
            <a:r>
              <a:rPr lang="en-US" altLang="ko-KR" sz="14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2019.</a:t>
            </a:r>
          </a:p>
          <a:p>
            <a:pPr algn="l"/>
            <a:endParaRPr lang="en-US" altLang="ko-KR" sz="1400" dirty="0">
              <a:solidFill>
                <a:schemeClr val="tx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88113435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9951C254-D3FE-4F55-B884-40C49A86022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934" b="31683"/>
          <a:stretch/>
        </p:blipFill>
        <p:spPr>
          <a:xfrm>
            <a:off x="7452032" y="6399033"/>
            <a:ext cx="1444806" cy="2673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A742296-B25A-27A7-7E69-7939DB0BA19F}"/>
              </a:ext>
            </a:extLst>
          </p:cNvPr>
          <p:cNvSpPr txBox="1"/>
          <p:nvPr/>
        </p:nvSpPr>
        <p:spPr>
          <a:xfrm>
            <a:off x="1016960" y="2078985"/>
            <a:ext cx="7110079" cy="21338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8100" marR="0" indent="0" algn="ctr" fontAlgn="base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5400" b="1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감사합니다</a:t>
            </a:r>
            <a:endParaRPr lang="en-US" altLang="ko-KR" sz="5400" b="1">
              <a:solidFill>
                <a:srgbClr val="00206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  <a:p>
            <a:pPr marL="38100" marR="0" indent="0" algn="ctr" fontAlgn="base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5400" b="1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Q&amp;A</a:t>
            </a:r>
            <a:endParaRPr lang="ko-KR" altLang="en-US" sz="5400" b="1" dirty="0">
              <a:solidFill>
                <a:srgbClr val="00206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093233912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0839BB-5DD5-53A9-0CC6-E1122EA97D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A3DDC8-B79F-54F0-DD95-70B31C26C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</a:t>
            </a:r>
            <a:r>
              <a:rPr lang="en-US" altLang="ko-KR" dirty="0"/>
              <a:t>#1 </a:t>
            </a:r>
            <a:r>
              <a:rPr lang="ko-KR" altLang="en-US" dirty="0"/>
              <a:t>개요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B973D01E-F17D-C899-6078-3EB24B1792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0012" y="1088974"/>
            <a:ext cx="8312034" cy="1126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3F3E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18900000" algn="ctr" rotWithShape="0">
                    <a:srgbClr val="4B734F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241795" indent="-241795" algn="l" defTabSz="597892" rtl="0" eaLnBrk="0" fontAlgn="base" hangingPunct="0">
              <a:lnSpc>
                <a:spcPct val="150000"/>
              </a:lnSpc>
              <a:spcBef>
                <a:spcPct val="115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n"/>
              <a:defRPr sz="1600" b="1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  <a:cs typeface="+mn-cs"/>
              </a:defRPr>
            </a:lvl1pPr>
            <a:lvl2pPr marL="410318" indent="-167058" algn="l" defTabSz="597892" rtl="0" eaLnBrk="0" fontAlgn="base" hangingPunct="0">
              <a:lnSpc>
                <a:spcPct val="150000"/>
              </a:lnSpc>
              <a:spcBef>
                <a:spcPct val="5000"/>
              </a:spcBef>
              <a:spcAft>
                <a:spcPct val="0"/>
              </a:spcAft>
              <a:buClr>
                <a:schemeClr val="tx2"/>
              </a:buClr>
              <a:buFont typeface="맑은 고딕" panose="020B0503020000020004" pitchFamily="50" charset="-127"/>
              <a:buChar char="√"/>
              <a:defRPr sz="14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2pPr>
            <a:lvl3pPr marL="580307" indent="-168524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3pPr>
            <a:lvl4pPr marL="748831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itchFamily="34" charset="0"/>
              <a:buChar char="-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4pPr>
            <a:lvl5pPr marL="917354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1339395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6pPr>
            <a:lvl7pPr marL="1761436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7pPr>
            <a:lvl8pPr marL="2183478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8pPr>
            <a:lvl9pPr marL="2605519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9pPr>
          </a:lstStyle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ko-KR" altLang="en-US" sz="1800" kern="0" dirty="0">
                <a:solidFill>
                  <a:schemeClr val="accent1">
                    <a:lumMod val="7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프로젝트 목표</a:t>
            </a:r>
            <a:endParaRPr lang="en-US" altLang="ko-KR" sz="1800" kern="0" dirty="0">
              <a:solidFill>
                <a:schemeClr val="accent1">
                  <a:lumMod val="7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marL="0" indent="0">
              <a:lnSpc>
                <a:spcPct val="130000"/>
              </a:lnSpc>
              <a:spcBef>
                <a:spcPts val="600"/>
              </a:spcBef>
              <a:buNone/>
            </a:pPr>
            <a:endParaRPr lang="en-US" altLang="ko-KR" sz="1800" kern="0" dirty="0">
              <a:solidFill>
                <a:schemeClr val="tx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marL="0" indent="0">
              <a:lnSpc>
                <a:spcPct val="130000"/>
              </a:lnSpc>
              <a:spcBef>
                <a:spcPts val="600"/>
              </a:spcBef>
              <a:buNone/>
            </a:pPr>
            <a:endParaRPr lang="en-US" altLang="ko-KR" sz="1400" kern="0" dirty="0">
              <a:solidFill>
                <a:schemeClr val="tx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07E0175-7316-DBAB-83A0-672E2812C59C}"/>
              </a:ext>
            </a:extLst>
          </p:cNvPr>
          <p:cNvSpPr/>
          <p:nvPr/>
        </p:nvSpPr>
        <p:spPr bwMode="auto">
          <a:xfrm>
            <a:off x="748275" y="1578797"/>
            <a:ext cx="7650085" cy="212020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1600" b="1" dirty="0">
              <a:solidFill>
                <a:schemeClr val="tx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600" b="1" dirty="0">
                <a:solidFill>
                  <a:schemeClr val="tx1"/>
                </a:solidFill>
              </a:rPr>
              <a:t>식품 제조현장</a:t>
            </a:r>
            <a:r>
              <a:rPr lang="ko-KR" altLang="en-US" sz="1600" dirty="0">
                <a:solidFill>
                  <a:schemeClr val="tx1"/>
                </a:solidFill>
              </a:rPr>
              <a:t> 작업자의 </a:t>
            </a:r>
            <a:r>
              <a:rPr lang="ko-KR" altLang="en-US" sz="1600" b="1" dirty="0">
                <a:solidFill>
                  <a:schemeClr val="tx1"/>
                </a:solidFill>
              </a:rPr>
              <a:t>위생복 및 </a:t>
            </a:r>
            <a:r>
              <a:rPr lang="ko-KR" altLang="en-US" sz="1600" b="1" dirty="0" err="1">
                <a:solidFill>
                  <a:schemeClr val="tx1"/>
                </a:solidFill>
              </a:rPr>
              <a:t>위생모</a:t>
            </a:r>
            <a:r>
              <a:rPr lang="ko-KR" altLang="en-US" sz="1600" b="1" dirty="0">
                <a:solidFill>
                  <a:schemeClr val="tx1"/>
                </a:solidFill>
              </a:rPr>
              <a:t> 착용 여부</a:t>
            </a:r>
            <a:r>
              <a:rPr lang="ko-KR" altLang="en-US" sz="1600" dirty="0">
                <a:solidFill>
                  <a:schemeClr val="tx1"/>
                </a:solidFill>
              </a:rPr>
              <a:t>를</a:t>
            </a:r>
            <a:br>
              <a:rPr lang="ko-KR" altLang="en-US" sz="1600" dirty="0">
                <a:solidFill>
                  <a:schemeClr val="tx1"/>
                </a:solidFill>
              </a:rPr>
            </a:br>
            <a:r>
              <a:rPr lang="ko-KR" altLang="en-US" sz="1600" b="1" dirty="0">
                <a:solidFill>
                  <a:schemeClr val="tx1"/>
                </a:solidFill>
              </a:rPr>
              <a:t>기존 </a:t>
            </a:r>
            <a:r>
              <a:rPr lang="en-US" altLang="ko-KR" sz="1600" b="1" dirty="0">
                <a:solidFill>
                  <a:schemeClr val="tx1"/>
                </a:solidFill>
              </a:rPr>
              <a:t>CCTV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ko-KR" altLang="en-US" sz="1600" dirty="0">
                <a:solidFill>
                  <a:schemeClr val="tx1"/>
                </a:solidFill>
              </a:rPr>
              <a:t>영상을 기반으로 </a:t>
            </a:r>
            <a:r>
              <a:rPr lang="ko-KR" altLang="en-US" sz="1600" b="1" dirty="0">
                <a:solidFill>
                  <a:schemeClr val="tx1"/>
                </a:solidFill>
              </a:rPr>
              <a:t>실시간 감지</a:t>
            </a:r>
            <a:r>
              <a:rPr lang="ko-KR" altLang="en-US" sz="1600" dirty="0">
                <a:solidFill>
                  <a:schemeClr val="tx1"/>
                </a:solidFill>
              </a:rPr>
              <a:t>하고</a:t>
            </a:r>
            <a:br>
              <a:rPr lang="ko-KR" altLang="en-US" sz="1600" dirty="0">
                <a:solidFill>
                  <a:schemeClr val="tx1"/>
                </a:solidFill>
              </a:rPr>
            </a:br>
            <a:r>
              <a:rPr lang="en-US" altLang="ko-KR" sz="1600" b="1" dirty="0">
                <a:solidFill>
                  <a:schemeClr val="tx1"/>
                </a:solidFill>
              </a:rPr>
              <a:t>YOLO </a:t>
            </a:r>
            <a:r>
              <a:rPr lang="ko-KR" altLang="en-US" sz="1600" b="1" dirty="0">
                <a:solidFill>
                  <a:schemeClr val="tx1"/>
                </a:solidFill>
              </a:rPr>
              <a:t>경량 모델</a:t>
            </a:r>
            <a:r>
              <a:rPr lang="ko-KR" altLang="en-US" sz="1600" dirty="0">
                <a:solidFill>
                  <a:schemeClr val="tx1"/>
                </a:solidFill>
              </a:rPr>
              <a:t>의 성능을 학습 </a:t>
            </a:r>
            <a:r>
              <a:rPr lang="ko-KR" altLang="en-US" sz="1600" b="1" dirty="0">
                <a:solidFill>
                  <a:schemeClr val="tx1"/>
                </a:solidFill>
              </a:rPr>
              <a:t>파라미터 조합에 따라 비교</a:t>
            </a:r>
            <a:r>
              <a:rPr lang="en-US" altLang="ko-KR" sz="1600" b="1" dirty="0">
                <a:solidFill>
                  <a:schemeClr val="tx1"/>
                </a:solidFill>
              </a:rPr>
              <a:t>·</a:t>
            </a:r>
            <a:r>
              <a:rPr lang="ko-KR" altLang="en-US" sz="1600" b="1" dirty="0">
                <a:solidFill>
                  <a:schemeClr val="tx1"/>
                </a:solidFill>
              </a:rPr>
              <a:t>분석</a:t>
            </a:r>
            <a:r>
              <a:rPr lang="ko-KR" altLang="en-US" sz="1600" dirty="0">
                <a:solidFill>
                  <a:schemeClr val="tx1"/>
                </a:solidFill>
              </a:rPr>
              <a:t>함으로써</a:t>
            </a:r>
            <a:br>
              <a:rPr lang="ko-KR" altLang="en-US" sz="1600" dirty="0">
                <a:solidFill>
                  <a:schemeClr val="tx1"/>
                </a:solidFill>
              </a:rPr>
            </a:br>
            <a:r>
              <a:rPr lang="ko-KR" altLang="en-US" sz="1600" b="1" dirty="0">
                <a:solidFill>
                  <a:schemeClr val="tx1"/>
                </a:solidFill>
              </a:rPr>
              <a:t>중소기업 환경</a:t>
            </a:r>
            <a:r>
              <a:rPr lang="ko-KR" altLang="en-US" sz="1600" dirty="0">
                <a:solidFill>
                  <a:schemeClr val="tx1"/>
                </a:solidFill>
              </a:rPr>
              <a:t>에 적합한 </a:t>
            </a:r>
            <a:r>
              <a:rPr lang="ko-KR" altLang="en-US" sz="1600" b="1" dirty="0" err="1">
                <a:solidFill>
                  <a:schemeClr val="tx1"/>
                </a:solidFill>
              </a:rPr>
              <a:t>온디바이스</a:t>
            </a:r>
            <a:r>
              <a:rPr lang="ko-KR" altLang="en-US" sz="1600" b="1" dirty="0">
                <a:solidFill>
                  <a:schemeClr val="tx1"/>
                </a:solidFill>
              </a:rPr>
              <a:t> </a:t>
            </a:r>
            <a:r>
              <a:rPr lang="en-US" altLang="ko-KR" sz="1600" b="1" dirty="0">
                <a:solidFill>
                  <a:schemeClr val="tx1"/>
                </a:solidFill>
              </a:rPr>
              <a:t>AI </a:t>
            </a:r>
            <a:r>
              <a:rPr lang="ko-KR" altLang="en-US" sz="1600" b="1" dirty="0">
                <a:solidFill>
                  <a:schemeClr val="tx1"/>
                </a:solidFill>
              </a:rPr>
              <a:t>적용 가능성</a:t>
            </a:r>
            <a:r>
              <a:rPr lang="ko-KR" altLang="en-US" sz="1600" dirty="0">
                <a:solidFill>
                  <a:schemeClr val="tx1"/>
                </a:solidFill>
              </a:rPr>
              <a:t>을 평가</a:t>
            </a:r>
            <a:endParaRPr lang="en-US" altLang="ko-KR" sz="1600" dirty="0">
              <a:solidFill>
                <a:schemeClr val="tx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6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Keywords</a:t>
            </a:r>
            <a:r>
              <a:rPr lang="en-US" altLang="ko-KR" sz="16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: </a:t>
            </a:r>
            <a:r>
              <a:rPr lang="ko-KR" altLang="en-US" sz="1600" dirty="0">
                <a:solidFill>
                  <a:schemeClr val="tx1"/>
                </a:solidFill>
              </a:rPr>
              <a:t>위생복</a:t>
            </a:r>
            <a:r>
              <a:rPr lang="en-US" altLang="ko-KR" sz="1600" dirty="0">
                <a:solidFill>
                  <a:schemeClr val="tx1"/>
                </a:solidFill>
              </a:rPr>
              <a:t>, </a:t>
            </a:r>
            <a:r>
              <a:rPr lang="ko-KR" altLang="en-US" sz="1600" dirty="0" err="1">
                <a:solidFill>
                  <a:schemeClr val="tx1"/>
                </a:solidFill>
              </a:rPr>
              <a:t>위생모</a:t>
            </a:r>
            <a:r>
              <a:rPr lang="en-US" altLang="ko-KR" sz="1600" dirty="0">
                <a:solidFill>
                  <a:schemeClr val="tx1"/>
                </a:solidFill>
              </a:rPr>
              <a:t>, </a:t>
            </a:r>
            <a:r>
              <a:rPr lang="ko-KR" altLang="en-US" sz="1600" dirty="0">
                <a:solidFill>
                  <a:schemeClr val="tx1"/>
                </a:solidFill>
              </a:rPr>
              <a:t>실시간 감지</a:t>
            </a:r>
            <a:r>
              <a:rPr lang="en-US" altLang="ko-KR" sz="1600" dirty="0">
                <a:solidFill>
                  <a:schemeClr val="tx1"/>
                </a:solidFill>
              </a:rPr>
              <a:t>, YOLOv5n/s, YOLOv8n/s,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ko-KR" altLang="en-US" sz="1600" dirty="0" err="1">
                <a:solidFill>
                  <a:schemeClr val="tx1"/>
                </a:solidFill>
              </a:rPr>
              <a:t>온디바이스</a:t>
            </a:r>
            <a:r>
              <a:rPr lang="ko-KR" altLang="en-US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>
                <a:solidFill>
                  <a:schemeClr val="tx1"/>
                </a:solidFill>
              </a:rPr>
              <a:t>AI, </a:t>
            </a:r>
            <a:r>
              <a:rPr lang="ko-KR" altLang="en-US" sz="1600" dirty="0">
                <a:solidFill>
                  <a:schemeClr val="tx1"/>
                </a:solidFill>
              </a:rPr>
              <a:t>경량 모델</a:t>
            </a:r>
            <a:r>
              <a:rPr lang="en-US" altLang="ko-KR" sz="1600" dirty="0">
                <a:solidFill>
                  <a:schemeClr val="tx1"/>
                </a:solidFill>
              </a:rPr>
              <a:t>, </a:t>
            </a:r>
            <a:r>
              <a:rPr lang="en-US" altLang="ko-KR" sz="1600" dirty="0" err="1">
                <a:solidFill>
                  <a:schemeClr val="tx1"/>
                </a:solidFill>
              </a:rPr>
              <a:t>mAP</a:t>
            </a:r>
            <a:r>
              <a:rPr lang="en-US" altLang="ko-KR" sz="1600" dirty="0">
                <a:solidFill>
                  <a:schemeClr val="tx1"/>
                </a:solidFill>
              </a:rPr>
              <a:t>, FPS, 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600" dirty="0">
                <a:solidFill>
                  <a:schemeClr val="tx1"/>
                </a:solidFill>
              </a:rPr>
              <a:t>중소기업 </a:t>
            </a:r>
            <a:r>
              <a:rPr lang="ko-KR" altLang="en-US" sz="1600" dirty="0" err="1">
                <a:solidFill>
                  <a:schemeClr val="tx1"/>
                </a:solidFill>
              </a:rPr>
              <a:t>스마트팩토리</a:t>
            </a:r>
            <a:r>
              <a:rPr lang="en-US" altLang="ko-KR" sz="1600" dirty="0">
                <a:solidFill>
                  <a:schemeClr val="tx1"/>
                </a:solidFill>
              </a:rPr>
              <a:t>, CCTV </a:t>
            </a:r>
            <a:r>
              <a:rPr lang="ko-KR" altLang="en-US" sz="1600" dirty="0">
                <a:solidFill>
                  <a:schemeClr val="tx1"/>
                </a:solidFill>
              </a:rPr>
              <a:t>기반 객체 탐지</a:t>
            </a:r>
            <a:r>
              <a:rPr lang="en-US" altLang="ko-KR" sz="1600" dirty="0">
                <a:solidFill>
                  <a:schemeClr val="tx1"/>
                </a:solidFill>
              </a:rPr>
              <a:t>, </a:t>
            </a:r>
            <a:r>
              <a:rPr lang="ko-KR" altLang="en-US" sz="1600" dirty="0">
                <a:solidFill>
                  <a:schemeClr val="tx1"/>
                </a:solidFill>
              </a:rPr>
              <a:t>학습 파라미터 최적화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63E1594-6F15-0F61-491D-835F8618D4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1961" y="3889151"/>
            <a:ext cx="3229555" cy="2357992"/>
          </a:xfrm>
          <a:prstGeom prst="rect">
            <a:avLst/>
          </a:prstGeom>
        </p:spPr>
      </p:pic>
      <p:pic>
        <p:nvPicPr>
          <p:cNvPr id="8194" name="Picture 2" descr="생성된 이미지">
            <a:extLst>
              <a:ext uri="{FF2B5EF4-FFF2-40B4-BE49-F238E27FC236}">
                <a16:creationId xmlns:a16="http://schemas.microsoft.com/office/drawing/2014/main" id="{AE359A7A-2479-1366-6D5B-0D57462E4B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2001" y="3889151"/>
            <a:ext cx="3536988" cy="2357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9192735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4C633F-B60D-FEBA-ED2F-B3F10B030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</a:t>
            </a:r>
            <a:r>
              <a:rPr lang="en-US" altLang="ko-KR" dirty="0"/>
              <a:t>#1 </a:t>
            </a:r>
            <a:r>
              <a:rPr lang="ko-KR" altLang="en-US" dirty="0"/>
              <a:t>개요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D2F34785-C5AA-F695-6941-A78FBC0FC2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0012" y="962016"/>
            <a:ext cx="8312034" cy="50133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3F3E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18900000" algn="ctr" rotWithShape="0">
                    <a:srgbClr val="4B734F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241795" indent="-241795" algn="l" defTabSz="597892" rtl="0" eaLnBrk="0" fontAlgn="base" hangingPunct="0">
              <a:lnSpc>
                <a:spcPct val="150000"/>
              </a:lnSpc>
              <a:spcBef>
                <a:spcPct val="115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n"/>
              <a:defRPr sz="1600" b="1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  <a:cs typeface="+mn-cs"/>
              </a:defRPr>
            </a:lvl1pPr>
            <a:lvl2pPr marL="410318" indent="-167058" algn="l" defTabSz="597892" rtl="0" eaLnBrk="0" fontAlgn="base" hangingPunct="0">
              <a:lnSpc>
                <a:spcPct val="150000"/>
              </a:lnSpc>
              <a:spcBef>
                <a:spcPct val="5000"/>
              </a:spcBef>
              <a:spcAft>
                <a:spcPct val="0"/>
              </a:spcAft>
              <a:buClr>
                <a:schemeClr val="tx2"/>
              </a:buClr>
              <a:buFont typeface="맑은 고딕" panose="020B0503020000020004" pitchFamily="50" charset="-127"/>
              <a:buChar char="√"/>
              <a:defRPr sz="14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2pPr>
            <a:lvl3pPr marL="580307" indent="-168524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3pPr>
            <a:lvl4pPr marL="748831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itchFamily="34" charset="0"/>
              <a:buChar char="-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4pPr>
            <a:lvl5pPr marL="917354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1339395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6pPr>
            <a:lvl7pPr marL="1761436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7pPr>
            <a:lvl8pPr marL="2183478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8pPr>
            <a:lvl9pPr marL="2605519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9pPr>
          </a:lstStyle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ko-KR" altLang="en-US" sz="1800" kern="0" dirty="0">
                <a:solidFill>
                  <a:schemeClr val="accent1">
                    <a:lumMod val="7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프로젝트 배경</a:t>
            </a:r>
            <a:r>
              <a:rPr lang="en-US" altLang="ko-KR" sz="1800" kern="0" dirty="0">
                <a:solidFill>
                  <a:schemeClr val="accent1">
                    <a:lumMod val="7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1800" kern="0" dirty="0">
                <a:solidFill>
                  <a:schemeClr val="accent1">
                    <a:lumMod val="7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및 필요성</a:t>
            </a:r>
            <a:endParaRPr lang="en-US" altLang="ko-KR" sz="1800" kern="0" dirty="0">
              <a:solidFill>
                <a:schemeClr val="accent1">
                  <a:lumMod val="7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marL="586160" lvl="1" indent="-342900">
              <a:lnSpc>
                <a:spcPct val="100000"/>
              </a:lnSpc>
              <a:spcBef>
                <a:spcPts val="600"/>
              </a:spcBef>
              <a:buFont typeface="+mj-lt"/>
              <a:buAutoNum type="arabicParenR"/>
            </a:pPr>
            <a:r>
              <a:rPr lang="ko-KR" altLang="en-US" sz="1600" kern="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프로젝트 배경</a:t>
            </a:r>
            <a:endParaRPr lang="en-US" altLang="ko-KR" sz="1600" kern="0" dirty="0">
              <a:solidFill>
                <a:schemeClr val="tx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>
              <a:lnSpc>
                <a:spcPct val="100000"/>
              </a:lnSpc>
              <a:buNone/>
            </a:pPr>
            <a:r>
              <a:rPr lang="en-US" altLang="ko-KR" sz="9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		</a:t>
            </a:r>
            <a:r>
              <a:rPr lang="ko-KR" altLang="en-US" sz="10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최근 식품 제조 산업에서는 </a:t>
            </a:r>
            <a:r>
              <a:rPr lang="ko-KR" altLang="en-US" sz="1000" b="0" u="sng" dirty="0">
                <a:latin typeface="Noto Sans KR" panose="020B0200000000000000" pitchFamily="50" charset="-127"/>
                <a:ea typeface="Noto Sans KR" panose="020B0200000000000000" pitchFamily="50" charset="-127"/>
              </a:rPr>
              <a:t>스마트 </a:t>
            </a:r>
            <a:r>
              <a:rPr lang="en-US" altLang="ko-KR" sz="1000" b="0" u="sng" dirty="0">
                <a:latin typeface="Noto Sans KR" panose="020B0200000000000000" pitchFamily="50" charset="-127"/>
                <a:ea typeface="Noto Sans KR" panose="020B0200000000000000" pitchFamily="50" charset="-127"/>
              </a:rPr>
              <a:t>HACCP </a:t>
            </a:r>
            <a:r>
              <a:rPr lang="ko-KR" altLang="en-US" sz="1000" b="0" u="sng" dirty="0">
                <a:latin typeface="Noto Sans KR" panose="020B0200000000000000" pitchFamily="50" charset="-127"/>
                <a:ea typeface="Noto Sans KR" panose="020B0200000000000000" pitchFamily="50" charset="-127"/>
              </a:rPr>
              <a:t>및 디지털 기반 위생관리 시스템의 도입이 급속히 확산</a:t>
            </a:r>
            <a:r>
              <a:rPr lang="ko-KR" altLang="en-US" sz="10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되고 있으며</a:t>
            </a:r>
            <a:r>
              <a:rPr lang="en-US" altLang="ko-KR" sz="10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10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이에 따라 생산 현장에서의 작업자 </a:t>
            </a:r>
            <a:r>
              <a:rPr lang="ko-KR" altLang="en-US" sz="1100" u="sng" dirty="0">
                <a:latin typeface="Noto Sans KR" panose="020B0200000000000000" pitchFamily="50" charset="-127"/>
                <a:ea typeface="Noto Sans KR" panose="020B0200000000000000" pitchFamily="50" charset="-127"/>
              </a:rPr>
              <a:t>위생복 및 </a:t>
            </a:r>
            <a:r>
              <a:rPr lang="ko-KR" altLang="en-US" sz="1100" u="sng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위생모</a:t>
            </a:r>
            <a:r>
              <a:rPr lang="ko-KR" altLang="en-US" sz="1100" u="sng" dirty="0">
                <a:latin typeface="Noto Sans KR" panose="020B0200000000000000" pitchFamily="50" charset="-127"/>
                <a:ea typeface="Noto Sans KR" panose="020B0200000000000000" pitchFamily="50" charset="-127"/>
              </a:rPr>
              <a:t> 착용 여부를 실시간으로 감지하는 </a:t>
            </a:r>
            <a:r>
              <a:rPr lang="en-US" altLang="ko-KR" sz="1100" u="sng" dirty="0">
                <a:latin typeface="Noto Sans KR" panose="020B0200000000000000" pitchFamily="50" charset="-127"/>
                <a:ea typeface="Noto Sans KR" panose="020B0200000000000000" pitchFamily="50" charset="-127"/>
              </a:rPr>
              <a:t>AI </a:t>
            </a:r>
            <a:r>
              <a:rPr lang="ko-KR" altLang="en-US" sz="1100" u="sng" dirty="0">
                <a:latin typeface="Noto Sans KR" panose="020B0200000000000000" pitchFamily="50" charset="-127"/>
                <a:ea typeface="Noto Sans KR" panose="020B0200000000000000" pitchFamily="50" charset="-127"/>
              </a:rPr>
              <a:t>비전 기술이 식품 안전성과 품질 확보의 핵심 요소</a:t>
            </a:r>
            <a:r>
              <a:rPr lang="ko-KR" altLang="en-US" sz="10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로 주목받고 있다</a:t>
            </a:r>
            <a:r>
              <a:rPr lang="en-US" altLang="ko-KR" sz="10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. </a:t>
            </a:r>
            <a:r>
              <a:rPr lang="ko-KR" altLang="en-US" sz="10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기존의 식품 안전 검사 방식은 실험실 화학 분석</a:t>
            </a:r>
            <a:r>
              <a:rPr lang="en-US" altLang="ko-KR" sz="10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10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미생물 배양</a:t>
            </a:r>
            <a:r>
              <a:rPr lang="en-US" altLang="ko-KR" sz="10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10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관능 검사 등 정확성 측면에서는 신뢰성이 높으나</a:t>
            </a:r>
            <a:r>
              <a:rPr lang="en-US" altLang="ko-KR" sz="10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10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대규모 생산 라인에서의 지속적인 실시간 모니터링에는 한계가 존재한다</a:t>
            </a:r>
            <a:r>
              <a:rPr lang="en-US" altLang="ko-KR" sz="10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. </a:t>
            </a:r>
            <a:r>
              <a:rPr lang="ko-KR" altLang="en-US" sz="10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이에 대해 </a:t>
            </a:r>
            <a:r>
              <a:rPr lang="en-US" altLang="ko-KR" sz="10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Wu</a:t>
            </a:r>
            <a:r>
              <a:rPr lang="ko-KR" altLang="en-US" sz="10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와 </a:t>
            </a:r>
            <a:r>
              <a:rPr lang="en-US" altLang="ko-KR" sz="10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Zhang</a:t>
            </a:r>
            <a:r>
              <a:rPr lang="ko-KR" altLang="en-US" sz="10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은 “전통적인 식품 안전 검사 방법은 정확성 측면에서는 흠잡을 데 없지만</a:t>
            </a:r>
            <a:r>
              <a:rPr lang="en-US" altLang="ko-KR" sz="10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10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대규모 생산 환경에서의 실시간 모니터링에는 </a:t>
            </a:r>
            <a:r>
              <a:rPr lang="ko-KR" altLang="en-US" sz="1000" b="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부적합하다”고</a:t>
            </a:r>
            <a:r>
              <a:rPr lang="ko-KR" altLang="en-US" sz="10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지적하며</a:t>
            </a:r>
            <a:r>
              <a:rPr lang="en-US" altLang="ko-KR" sz="10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1000" u="sng" dirty="0">
                <a:latin typeface="Noto Sans KR" panose="020B0200000000000000" pitchFamily="50" charset="-127"/>
                <a:ea typeface="Noto Sans KR" panose="020B0200000000000000" pitchFamily="50" charset="-127"/>
              </a:rPr>
              <a:t>이미지 기반 딥러닝 모델의 현장 적용 가능성을 강조</a:t>
            </a:r>
            <a:r>
              <a:rPr lang="ko-KR" altLang="en-US" sz="10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한 바 있다 </a:t>
            </a:r>
            <a:r>
              <a:rPr lang="en-US" altLang="ko-KR" sz="10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[1].</a:t>
            </a:r>
          </a:p>
          <a:p>
            <a:pPr>
              <a:lnSpc>
                <a:spcPct val="100000"/>
              </a:lnSpc>
              <a:buNone/>
            </a:pPr>
            <a:r>
              <a:rPr lang="en-US" altLang="ko-KR" sz="10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		</a:t>
            </a:r>
            <a:r>
              <a:rPr lang="ko-KR" altLang="en-US" sz="10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그러나 </a:t>
            </a:r>
            <a:r>
              <a:rPr lang="ko-KR" altLang="en-US" sz="1100" u="sng" dirty="0">
                <a:latin typeface="Noto Sans KR" panose="020B0200000000000000" pitchFamily="50" charset="-127"/>
                <a:ea typeface="Noto Sans KR" panose="020B0200000000000000" pitchFamily="50" charset="-127"/>
              </a:rPr>
              <a:t>실제 중소 식품 제조업체들은 고성능 </a:t>
            </a:r>
            <a:r>
              <a:rPr lang="en-US" altLang="ko-KR" sz="1100" u="sng" dirty="0">
                <a:latin typeface="Noto Sans KR" panose="020B0200000000000000" pitchFamily="50" charset="-127"/>
                <a:ea typeface="Noto Sans KR" panose="020B0200000000000000" pitchFamily="50" charset="-127"/>
              </a:rPr>
              <a:t>GPU </a:t>
            </a:r>
            <a:r>
              <a:rPr lang="ko-KR" altLang="en-US" sz="1100" u="sng" dirty="0">
                <a:latin typeface="Noto Sans KR" panose="020B0200000000000000" pitchFamily="50" charset="-127"/>
                <a:ea typeface="Noto Sans KR" panose="020B0200000000000000" pitchFamily="50" charset="-127"/>
              </a:rPr>
              <a:t>기반 시스템 도입에 따른 초기 비용 부담</a:t>
            </a:r>
            <a:r>
              <a:rPr lang="en-US" altLang="ko-KR" sz="1100" u="sng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1100" u="sng" dirty="0">
                <a:latin typeface="Noto Sans KR" panose="020B0200000000000000" pitchFamily="50" charset="-127"/>
                <a:ea typeface="Noto Sans KR" panose="020B0200000000000000" pitchFamily="50" charset="-127"/>
              </a:rPr>
              <a:t>전문 인력 부족</a:t>
            </a:r>
            <a:r>
              <a:rPr lang="en-US" altLang="ko-KR" sz="1100" u="sng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1100" u="sng" dirty="0">
                <a:latin typeface="Noto Sans KR" panose="020B0200000000000000" pitchFamily="50" charset="-127"/>
                <a:ea typeface="Noto Sans KR" panose="020B0200000000000000" pitchFamily="50" charset="-127"/>
              </a:rPr>
              <a:t>운영 관리 역량의 제한 등으로 인해 여전히 수작업 기반의 점검 방식에 의존</a:t>
            </a:r>
            <a:r>
              <a:rPr lang="ko-KR" altLang="en-US" sz="10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하고 있으며</a:t>
            </a:r>
            <a:r>
              <a:rPr lang="en-US" altLang="ko-KR" sz="10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1100" u="sng" dirty="0">
                <a:latin typeface="Noto Sans KR" panose="020B0200000000000000" pitchFamily="50" charset="-127"/>
                <a:ea typeface="Noto Sans KR" panose="020B0200000000000000" pitchFamily="50" charset="-127"/>
              </a:rPr>
              <a:t>실시간 감지 및 자동 기록 기능이 부재</a:t>
            </a:r>
            <a:r>
              <a:rPr lang="ko-KR" altLang="en-US" sz="10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한 상태다</a:t>
            </a:r>
            <a:r>
              <a:rPr lang="en-US" altLang="ko-KR" sz="10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. Abdul Talib </a:t>
            </a:r>
            <a:r>
              <a:rPr lang="ko-KR" altLang="en-US" sz="10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등은 중소기업이 디지털 시스템을 자체적으로 구축하는 데 있어 지식</a:t>
            </a:r>
            <a:r>
              <a:rPr lang="en-US" altLang="ko-KR" sz="10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10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기술</a:t>
            </a:r>
            <a:r>
              <a:rPr lang="en-US" altLang="ko-KR" sz="10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10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자원</a:t>
            </a:r>
            <a:r>
              <a:rPr lang="en-US" altLang="ko-KR" sz="10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10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품질 역량 측면에서 구조적인 제약을 겪고 있음을 지적하였다 </a:t>
            </a:r>
            <a:r>
              <a:rPr lang="en-US" altLang="ko-KR" sz="10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[2].</a:t>
            </a:r>
          </a:p>
          <a:p>
            <a:pPr>
              <a:lnSpc>
                <a:spcPct val="100000"/>
              </a:lnSpc>
              <a:buNone/>
            </a:pPr>
            <a:r>
              <a:rPr lang="en-US" altLang="ko-KR" sz="10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		</a:t>
            </a:r>
            <a:r>
              <a:rPr lang="ko-KR" altLang="en-US" sz="10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본 연구는 이러한 현실적 제약을 고려하여</a:t>
            </a:r>
            <a:r>
              <a:rPr lang="en-US" altLang="ko-KR" sz="10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1100" u="sng" dirty="0">
                <a:latin typeface="Noto Sans KR" panose="020B0200000000000000" pitchFamily="50" charset="-127"/>
                <a:ea typeface="Noto Sans KR" panose="020B0200000000000000" pitchFamily="50" charset="-127"/>
              </a:rPr>
              <a:t>별도의 고가 장비나 추가 인프라 없이 기존 </a:t>
            </a:r>
            <a:r>
              <a:rPr lang="en-US" altLang="ko-KR" sz="1100" u="sng" dirty="0">
                <a:latin typeface="Noto Sans KR" panose="020B0200000000000000" pitchFamily="50" charset="-127"/>
                <a:ea typeface="Noto Sans KR" panose="020B0200000000000000" pitchFamily="50" charset="-127"/>
              </a:rPr>
              <a:t>CCTV </a:t>
            </a:r>
            <a:r>
              <a:rPr lang="ko-KR" altLang="en-US" sz="1100" u="sng" dirty="0">
                <a:latin typeface="Noto Sans KR" panose="020B0200000000000000" pitchFamily="50" charset="-127"/>
                <a:ea typeface="Noto Sans KR" panose="020B0200000000000000" pitchFamily="50" charset="-127"/>
              </a:rPr>
              <a:t>기반 구조를 활용</a:t>
            </a:r>
            <a:r>
              <a:rPr lang="ko-KR" altLang="en-US" sz="10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하되</a:t>
            </a:r>
            <a:r>
              <a:rPr lang="en-US" altLang="ko-KR" sz="10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en-US" altLang="ko-KR" sz="1100" u="sng" dirty="0">
                <a:latin typeface="Noto Sans KR" panose="020B0200000000000000" pitchFamily="50" charset="-127"/>
                <a:ea typeface="Noto Sans KR" panose="020B0200000000000000" pitchFamily="50" charset="-127"/>
              </a:rPr>
              <a:t>GPU </a:t>
            </a:r>
            <a:r>
              <a:rPr lang="ko-KR" altLang="en-US" sz="1100" u="sng" dirty="0">
                <a:latin typeface="Noto Sans KR" panose="020B0200000000000000" pitchFamily="50" charset="-127"/>
                <a:ea typeface="Noto Sans KR" panose="020B0200000000000000" pitchFamily="50" charset="-127"/>
              </a:rPr>
              <a:t>없이도 실행 가능한 </a:t>
            </a:r>
            <a:r>
              <a:rPr lang="en-US" altLang="ko-KR" sz="1100" u="sng" dirty="0">
                <a:latin typeface="Noto Sans KR" panose="020B0200000000000000" pitchFamily="50" charset="-127"/>
                <a:ea typeface="Noto Sans KR" panose="020B0200000000000000" pitchFamily="50" charset="-127"/>
              </a:rPr>
              <a:t>YOLOv5n/s </a:t>
            </a:r>
            <a:r>
              <a:rPr lang="ko-KR" altLang="en-US" sz="1100" u="sng" dirty="0">
                <a:latin typeface="Noto Sans KR" panose="020B0200000000000000" pitchFamily="50" charset="-127"/>
                <a:ea typeface="Noto Sans KR" panose="020B0200000000000000" pitchFamily="50" charset="-127"/>
              </a:rPr>
              <a:t>및 </a:t>
            </a:r>
            <a:r>
              <a:rPr lang="en-US" altLang="ko-KR" sz="1100" u="sng" dirty="0">
                <a:latin typeface="Noto Sans KR" panose="020B0200000000000000" pitchFamily="50" charset="-127"/>
                <a:ea typeface="Noto Sans KR" panose="020B0200000000000000" pitchFamily="50" charset="-127"/>
              </a:rPr>
              <a:t>YOLOv8n/s </a:t>
            </a:r>
            <a:r>
              <a:rPr lang="ko-KR" altLang="en-US" sz="1100" u="sng" dirty="0">
                <a:latin typeface="Noto Sans KR" panose="020B0200000000000000" pitchFamily="50" charset="-127"/>
                <a:ea typeface="Noto Sans KR" panose="020B0200000000000000" pitchFamily="50" charset="-127"/>
              </a:rPr>
              <a:t>등의 경량 객체 탐지 모델을 중심으로 실시간 감지 환경에서의 성능을 비교 분석</a:t>
            </a:r>
            <a:r>
              <a:rPr lang="ko-KR" altLang="en-US" sz="10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하고자 한다</a:t>
            </a:r>
            <a:r>
              <a:rPr lang="en-US" altLang="ko-KR" sz="10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. </a:t>
            </a:r>
            <a:r>
              <a:rPr lang="ko-KR" altLang="en-US" sz="10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이를 통해 중소기업 환경에 최적화된 </a:t>
            </a:r>
            <a:r>
              <a:rPr lang="ko-KR" altLang="en-US" sz="1100" u="sng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온디바이스</a:t>
            </a:r>
            <a:r>
              <a:rPr lang="ko-KR" altLang="en-US" sz="1100" u="sng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sz="1100" u="sng" dirty="0">
                <a:latin typeface="Noto Sans KR" panose="020B0200000000000000" pitchFamily="50" charset="-127"/>
                <a:ea typeface="Noto Sans KR" panose="020B0200000000000000" pitchFamily="50" charset="-127"/>
              </a:rPr>
              <a:t>AI </a:t>
            </a:r>
            <a:r>
              <a:rPr lang="ko-KR" altLang="en-US" sz="1100" u="sng" dirty="0">
                <a:latin typeface="Noto Sans KR" panose="020B0200000000000000" pitchFamily="50" charset="-127"/>
                <a:ea typeface="Noto Sans KR" panose="020B0200000000000000" pitchFamily="50" charset="-127"/>
              </a:rPr>
              <a:t>기반 실시간 감지 시스템의 구현 가능성을 실증적으로 평가하는 것을 목표</a:t>
            </a:r>
            <a:r>
              <a:rPr lang="ko-KR" altLang="en-US" sz="10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로 한다</a:t>
            </a:r>
            <a:r>
              <a:rPr lang="en-US" altLang="ko-KR" sz="10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. </a:t>
            </a:r>
            <a:r>
              <a:rPr lang="ko-KR" altLang="en-US" sz="10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이 연구는 전통적인 객체 탐지 모델의 정밀도와 속도 비교에 그치지 않고</a:t>
            </a:r>
            <a:r>
              <a:rPr lang="en-US" altLang="ko-KR" sz="10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10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중소기업이 가진 참여 중심의 조직문화와 단순한 운영 구조를 기반으로 한 </a:t>
            </a:r>
            <a:r>
              <a:rPr lang="ko-KR" altLang="en-US" sz="1000" b="0" u="sng" dirty="0">
                <a:latin typeface="Noto Sans KR" panose="020B0200000000000000" pitchFamily="50" charset="-127"/>
                <a:ea typeface="Noto Sans KR" panose="020B0200000000000000" pitchFamily="50" charset="-127"/>
              </a:rPr>
              <a:t>경량 </a:t>
            </a:r>
            <a:r>
              <a:rPr lang="en-US" altLang="ko-KR" sz="1000" b="0" u="sng" dirty="0">
                <a:latin typeface="Noto Sans KR" panose="020B0200000000000000" pitchFamily="50" charset="-127"/>
                <a:ea typeface="Noto Sans KR" panose="020B0200000000000000" pitchFamily="50" charset="-127"/>
              </a:rPr>
              <a:t>AI </a:t>
            </a:r>
            <a:r>
              <a:rPr lang="ko-KR" altLang="en-US" sz="1000" b="0" u="sng" dirty="0">
                <a:latin typeface="Noto Sans KR" panose="020B0200000000000000" pitchFamily="50" charset="-127"/>
                <a:ea typeface="Noto Sans KR" panose="020B0200000000000000" pitchFamily="50" charset="-127"/>
              </a:rPr>
              <a:t>기술의 현장 적용 가능성을 기술적으로 입증하는 데 의의</a:t>
            </a:r>
            <a:r>
              <a:rPr lang="ko-KR" altLang="en-US" sz="10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가 있다 </a:t>
            </a:r>
            <a:r>
              <a:rPr lang="en-US" altLang="ko-KR" sz="10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[3].</a:t>
            </a:r>
          </a:p>
          <a:p>
            <a:pPr>
              <a:lnSpc>
                <a:spcPct val="100000"/>
              </a:lnSpc>
              <a:buNone/>
            </a:pPr>
            <a:r>
              <a:rPr lang="en-US" altLang="ko-KR" sz="10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		</a:t>
            </a:r>
            <a:r>
              <a:rPr lang="ko-KR" altLang="en-US" sz="10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또한 본 연구는 단순히 정확도</a:t>
            </a:r>
            <a:r>
              <a:rPr lang="en-US" altLang="ko-KR" sz="10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en-US" altLang="ko-KR" sz="1000" b="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mAP</a:t>
            </a:r>
            <a:r>
              <a:rPr lang="en-US" altLang="ko-KR" sz="10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), </a:t>
            </a:r>
            <a:r>
              <a:rPr lang="ko-KR" altLang="en-US" sz="10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처리 속도</a:t>
            </a:r>
            <a:r>
              <a:rPr lang="en-US" altLang="ko-KR" sz="10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(FPS), </a:t>
            </a:r>
            <a:r>
              <a:rPr lang="ko-KR" altLang="en-US" sz="10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모델 크기</a:t>
            </a:r>
            <a:r>
              <a:rPr lang="en-US" altLang="ko-KR" sz="10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(MB)</a:t>
            </a:r>
            <a:r>
              <a:rPr lang="ko-KR" altLang="en-US" sz="10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와 같은 성능 지표를 비교하는 데 그치지 않고</a:t>
            </a:r>
            <a:r>
              <a:rPr lang="en-US" altLang="ko-KR" sz="10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1100" u="sng" dirty="0">
                <a:latin typeface="Noto Sans KR" panose="020B0200000000000000" pitchFamily="50" charset="-127"/>
                <a:ea typeface="Noto Sans KR" panose="020B0200000000000000" pitchFamily="50" charset="-127"/>
              </a:rPr>
              <a:t>실제 중소 식품 제조업체 현장에서 요구되는 시스템의 구조적 요건</a:t>
            </a:r>
            <a:r>
              <a:rPr lang="en-US" altLang="ko-KR" sz="1100" u="sng" dirty="0">
                <a:latin typeface="Noto Sans KR" panose="020B0200000000000000" pitchFamily="50" charset="-127"/>
                <a:ea typeface="Noto Sans KR" panose="020B0200000000000000" pitchFamily="50" charset="-127"/>
              </a:rPr>
              <a:t>—</a:t>
            </a:r>
            <a:r>
              <a:rPr lang="ko-KR" altLang="en-US" sz="1100" u="sng" dirty="0">
                <a:latin typeface="Noto Sans KR" panose="020B0200000000000000" pitchFamily="50" charset="-127"/>
                <a:ea typeface="Noto Sans KR" panose="020B0200000000000000" pitchFamily="50" charset="-127"/>
              </a:rPr>
              <a:t>체계성</a:t>
            </a:r>
            <a:r>
              <a:rPr lang="en-US" altLang="ko-KR" sz="1100" u="sng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1100" u="sng" dirty="0">
                <a:latin typeface="Noto Sans KR" panose="020B0200000000000000" pitchFamily="50" charset="-127"/>
                <a:ea typeface="Noto Sans KR" panose="020B0200000000000000" pitchFamily="50" charset="-127"/>
              </a:rPr>
              <a:t>명확성</a:t>
            </a:r>
            <a:r>
              <a:rPr lang="en-US" altLang="ko-KR" sz="1100" u="sng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1100" u="sng" dirty="0">
                <a:latin typeface="Noto Sans KR" panose="020B0200000000000000" pitchFamily="50" charset="-127"/>
                <a:ea typeface="Noto Sans KR" panose="020B0200000000000000" pitchFamily="50" charset="-127"/>
              </a:rPr>
              <a:t>단순성</a:t>
            </a:r>
            <a:r>
              <a:rPr lang="en-US" altLang="ko-KR" sz="1100" u="sng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1100" u="sng" dirty="0">
                <a:latin typeface="Noto Sans KR" panose="020B0200000000000000" pitchFamily="50" charset="-127"/>
                <a:ea typeface="Noto Sans KR" panose="020B0200000000000000" pitchFamily="50" charset="-127"/>
              </a:rPr>
              <a:t>실용성</a:t>
            </a:r>
            <a:r>
              <a:rPr lang="en-US" altLang="ko-KR" sz="1100" u="sng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1100" u="sng" dirty="0">
                <a:latin typeface="Noto Sans KR" panose="020B0200000000000000" pitchFamily="50" charset="-127"/>
                <a:ea typeface="Noto Sans KR" panose="020B0200000000000000" pitchFamily="50" charset="-127"/>
              </a:rPr>
              <a:t>범용성</a:t>
            </a:r>
            <a:r>
              <a:rPr lang="en-US" altLang="ko-KR" sz="1100" u="sng" dirty="0">
                <a:latin typeface="Noto Sans KR" panose="020B0200000000000000" pitchFamily="50" charset="-127"/>
                <a:ea typeface="Noto Sans KR" panose="020B0200000000000000" pitchFamily="50" charset="-127"/>
              </a:rPr>
              <a:t>—</a:t>
            </a:r>
            <a:r>
              <a:rPr lang="ko-KR" altLang="en-US" sz="1100" u="sng" dirty="0">
                <a:latin typeface="Noto Sans KR" panose="020B0200000000000000" pitchFamily="50" charset="-127"/>
                <a:ea typeface="Noto Sans KR" panose="020B0200000000000000" pitchFamily="50" charset="-127"/>
              </a:rPr>
              <a:t>에 대한 적합성까지도 함께 평가</a:t>
            </a:r>
            <a:r>
              <a:rPr lang="ko-KR" altLang="en-US" sz="10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함으로써</a:t>
            </a:r>
            <a:r>
              <a:rPr lang="en-US" altLang="ko-KR" sz="10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10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향후 </a:t>
            </a:r>
            <a:r>
              <a:rPr lang="ko-KR" altLang="en-US" sz="1000" b="0" u="sng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스마트팩토리</a:t>
            </a:r>
            <a:r>
              <a:rPr lang="ko-KR" altLang="en-US" sz="1000" b="0" u="sng" dirty="0">
                <a:latin typeface="Noto Sans KR" panose="020B0200000000000000" pitchFamily="50" charset="-127"/>
                <a:ea typeface="Noto Sans KR" panose="020B0200000000000000" pitchFamily="50" charset="-127"/>
              </a:rPr>
              <a:t> 전환 시 고려해야 할 핵심 조건들을 제시하는 실증 기반 비교 연구로서 기능</a:t>
            </a:r>
            <a:r>
              <a:rPr lang="ko-KR" altLang="en-US" sz="10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할 것이다</a:t>
            </a:r>
            <a:r>
              <a:rPr lang="en-US" altLang="ko-KR" sz="10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. Rauch </a:t>
            </a:r>
            <a:r>
              <a:rPr lang="ko-KR" altLang="en-US" sz="10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등은 이러한 조건을 충족시키기 위해서는 기술이 단순하고 경제적이며</a:t>
            </a:r>
            <a:r>
              <a:rPr lang="en-US" altLang="ko-KR" sz="10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10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중소기업 수준에 맞는 맞춤형 전략이 필요하다고 강조하였다 </a:t>
            </a:r>
            <a:r>
              <a:rPr lang="en-US" altLang="ko-KR" sz="10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[4]. </a:t>
            </a:r>
            <a:r>
              <a:rPr lang="ko-KR" altLang="en-US" sz="10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또한 </a:t>
            </a:r>
            <a:r>
              <a:rPr lang="en-US" altLang="ko-KR" sz="10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Lee </a:t>
            </a:r>
            <a:r>
              <a:rPr lang="ko-KR" altLang="en-US" sz="10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등은 이론적 복잡성보다 현장 중심의 실용적 구조를 갖춘 경량형 시스템 설계가 중소기업에게 보다 적합하다고 제안하였다 </a:t>
            </a:r>
            <a:r>
              <a:rPr lang="en-US" altLang="ko-KR" sz="10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[5].</a:t>
            </a:r>
          </a:p>
          <a:p>
            <a:pPr indent="241795">
              <a:buNone/>
            </a:pPr>
            <a:endParaRPr lang="en-US" altLang="ko-KR" sz="2000" b="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97894742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523E8E-B976-B8C6-EDDF-BA90662A94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13402B-2A9D-C428-AC2D-0734D2F7AE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</a:t>
            </a:r>
            <a:r>
              <a:rPr lang="en-US" altLang="ko-KR" dirty="0"/>
              <a:t>#1 </a:t>
            </a:r>
            <a:r>
              <a:rPr lang="ko-KR" altLang="en-US" dirty="0"/>
              <a:t>개요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CB3E0884-5ABC-B00D-A749-F32C2DD133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0012" y="962016"/>
            <a:ext cx="8312034" cy="897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3F3E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18900000" algn="ctr" rotWithShape="0">
                    <a:srgbClr val="4B734F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241795" indent="-241795" algn="l" defTabSz="597892" rtl="0" eaLnBrk="0" fontAlgn="base" hangingPunct="0">
              <a:lnSpc>
                <a:spcPct val="150000"/>
              </a:lnSpc>
              <a:spcBef>
                <a:spcPct val="115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n"/>
              <a:defRPr sz="1600" b="1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  <a:cs typeface="+mn-cs"/>
              </a:defRPr>
            </a:lvl1pPr>
            <a:lvl2pPr marL="410318" indent="-167058" algn="l" defTabSz="597892" rtl="0" eaLnBrk="0" fontAlgn="base" hangingPunct="0">
              <a:lnSpc>
                <a:spcPct val="150000"/>
              </a:lnSpc>
              <a:spcBef>
                <a:spcPct val="5000"/>
              </a:spcBef>
              <a:spcAft>
                <a:spcPct val="0"/>
              </a:spcAft>
              <a:buClr>
                <a:schemeClr val="tx2"/>
              </a:buClr>
              <a:buFont typeface="맑은 고딕" panose="020B0503020000020004" pitchFamily="50" charset="-127"/>
              <a:buChar char="√"/>
              <a:defRPr sz="14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2pPr>
            <a:lvl3pPr marL="580307" indent="-168524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3pPr>
            <a:lvl4pPr marL="748831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itchFamily="34" charset="0"/>
              <a:buChar char="-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4pPr>
            <a:lvl5pPr marL="917354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1339395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6pPr>
            <a:lvl7pPr marL="1761436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7pPr>
            <a:lvl8pPr marL="2183478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8pPr>
            <a:lvl9pPr marL="2605519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9pPr>
          </a:lstStyle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ko-KR" altLang="en-US" sz="1800" kern="0" dirty="0">
                <a:solidFill>
                  <a:schemeClr val="accent1">
                    <a:lumMod val="7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프로젝트 배경</a:t>
            </a:r>
            <a:r>
              <a:rPr lang="en-US" altLang="ko-KR" sz="1800" kern="0" dirty="0">
                <a:solidFill>
                  <a:schemeClr val="accent1">
                    <a:lumMod val="7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1800" kern="0" dirty="0">
                <a:solidFill>
                  <a:schemeClr val="accent1">
                    <a:lumMod val="7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및 필요성</a:t>
            </a:r>
            <a:endParaRPr lang="en-US" altLang="ko-KR" sz="1800" kern="0" dirty="0">
              <a:solidFill>
                <a:schemeClr val="accent1">
                  <a:lumMod val="7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marL="586160" lvl="1" indent="-342900">
              <a:lnSpc>
                <a:spcPct val="100000"/>
              </a:lnSpc>
              <a:spcBef>
                <a:spcPts val="600"/>
              </a:spcBef>
              <a:buFont typeface="+mj-lt"/>
              <a:buAutoNum type="arabicParenR"/>
            </a:pPr>
            <a:r>
              <a:rPr lang="ko-KR" altLang="en-US" sz="1600" kern="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프로젝트 배경</a:t>
            </a:r>
            <a:endParaRPr lang="en-US" altLang="ko-KR" sz="1600" kern="0" dirty="0">
              <a:solidFill>
                <a:schemeClr val="tx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>
              <a:lnSpc>
                <a:spcPct val="100000"/>
              </a:lnSpc>
              <a:buNone/>
            </a:pPr>
            <a:r>
              <a:rPr lang="en-US" altLang="ko-KR" sz="9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		</a:t>
            </a:r>
            <a:endParaRPr lang="en-US" altLang="ko-KR" sz="2000" b="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5" name="그림 4" descr="텍스트, 스크린샷, 폰트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050D733-1EF0-8FDC-F71A-D26C68FC191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371" y="2116075"/>
            <a:ext cx="2792250" cy="3948653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7" name="그림 6" descr="텍스트, 스크린샷, 폰트, 문서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29E81F2-FBA1-2C3F-545C-DF3EAB707DD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0405" y="2116075"/>
            <a:ext cx="2792250" cy="3948653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57758C3B-5137-BE2A-D7C1-B692B8420B3E}"/>
              </a:ext>
            </a:extLst>
          </p:cNvPr>
          <p:cNvSpPr/>
          <p:nvPr/>
        </p:nvSpPr>
        <p:spPr bwMode="auto">
          <a:xfrm>
            <a:off x="3581989" y="2528989"/>
            <a:ext cx="1890021" cy="810010"/>
          </a:xfrm>
          <a:prstGeom prst="roundRect">
            <a:avLst>
              <a:gd name="adj" fmla="val 6789"/>
            </a:avLst>
          </a:prstGeom>
          <a:noFill/>
          <a:ln w="12700" cap="flat" cmpd="sng" algn="ctr">
            <a:solidFill>
              <a:schemeClr val="tx1">
                <a:lumMod val="50000"/>
                <a:lumOff val="50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rgbClr val="00C0C0"/>
              </a:solidFill>
              <a:effectLst/>
              <a:latin typeface="Arial" charset="0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A8A9D59-8E63-D6BC-A8F6-182B80C566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1259" y="1628980"/>
            <a:ext cx="4049907" cy="1620744"/>
          </a:xfrm>
          <a:prstGeom prst="rect">
            <a:avLst/>
          </a:prstGeom>
          <a:ln w="15875">
            <a:solidFill>
              <a:schemeClr val="tx1">
                <a:lumMod val="50000"/>
                <a:lumOff val="50000"/>
              </a:schemeClr>
            </a:solidFill>
          </a:ln>
        </p:spPr>
      </p:pic>
      <p:cxnSp>
        <p:nvCxnSpPr>
          <p:cNvPr id="12" name="연결선: 구부러짐 11">
            <a:extLst>
              <a:ext uri="{FF2B5EF4-FFF2-40B4-BE49-F238E27FC236}">
                <a16:creationId xmlns:a16="http://schemas.microsoft.com/office/drawing/2014/main" id="{52355210-75C6-25A6-F92E-32CAC23678F0}"/>
              </a:ext>
            </a:extLst>
          </p:cNvPr>
          <p:cNvCxnSpPr/>
          <p:nvPr/>
        </p:nvCxnSpPr>
        <p:spPr bwMode="auto">
          <a:xfrm flipV="1">
            <a:off x="4306837" y="2572972"/>
            <a:ext cx="405004" cy="270003"/>
          </a:xfrm>
          <a:prstGeom prst="curvedConnector3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" name="Rectangle 2">
            <a:extLst>
              <a:ext uri="{FF2B5EF4-FFF2-40B4-BE49-F238E27FC236}">
                <a16:creationId xmlns:a16="http://schemas.microsoft.com/office/drawing/2014/main" id="{E5617788-52AE-6889-3AB5-11E5EFDCA2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40439" y="4279624"/>
            <a:ext cx="2500727" cy="1785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 KR" panose="020B0200000000000000" pitchFamily="50" charset="-127"/>
                <a:ea typeface="Noto Sans KR" panose="020B0200000000000000" pitchFamily="50" charset="-127"/>
              </a:rPr>
              <a:t>식품의약품안전처 산하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Noto Sans KR" panose="020B0200000000000000" pitchFamily="50" charset="-127"/>
                <a:ea typeface="Noto Sans KR" panose="020B0200000000000000" pitchFamily="50" charset="-127"/>
              </a:rPr>
              <a:t>한국식품안전관리인증원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 KR" panose="020B0200000000000000" pitchFamily="50" charset="-127"/>
                <a:ea typeface="Noto Sans KR" panose="020B0200000000000000" pitchFamily="50" charset="-127"/>
              </a:rPr>
              <a:t>(KAHAS) 은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r>
              <a:rPr kumimoji="0" lang="ko-KR" altLang="ko-KR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 KR" panose="020B0200000000000000" pitchFamily="50" charset="-127"/>
                <a:ea typeface="Noto Sans KR" panose="020B0200000000000000" pitchFamily="50" charset="-127"/>
              </a:rPr>
              <a:t>2025년부터 연 매출 100억 원 이상 식품 제조업체에 대해 HACCP 적용 식품군의 전면 의무화 정책을 시행할 예정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 KR" panose="020B0200000000000000" pitchFamily="50" charset="-127"/>
                <a:ea typeface="Noto Sans KR" panose="020B0200000000000000" pitchFamily="50" charset="-127"/>
              </a:rPr>
              <a:t>이며,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 KR" panose="020B0200000000000000" pitchFamily="50" charset="-127"/>
                <a:ea typeface="Noto Sans KR" panose="020B0200000000000000" pitchFamily="50" charset="-127"/>
              </a:rPr>
              <a:t>식육가공업과 식육포장처리업에 대한 </a:t>
            </a:r>
            <a:r>
              <a:rPr kumimoji="0" lang="ko-KR" altLang="ko-KR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 KR" panose="020B0200000000000000" pitchFamily="50" charset="-127"/>
                <a:ea typeface="Noto Sans KR" panose="020B0200000000000000" pitchFamily="50" charset="-127"/>
              </a:rPr>
              <a:t>단계적 확대 적용도 병행되고 있다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Noto Sans KR" panose="020B0200000000000000" pitchFamily="50" charset="-127"/>
                <a:ea typeface="Noto Sans KR" panose="020B0200000000000000" pitchFamily="50" charset="-127"/>
              </a:rPr>
              <a:t>한국식품안전관리인증원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 KR" panose="020B0200000000000000" pitchFamily="50" charset="-127"/>
                <a:ea typeface="Noto Sans KR" panose="020B0200000000000000" pitchFamily="50" charset="-127"/>
              </a:rPr>
              <a:t>, 『2024 HACCP 연차보고서』).</a:t>
            </a:r>
          </a:p>
        </p:txBody>
      </p:sp>
    </p:spTree>
    <p:extLst>
      <p:ext uri="{BB962C8B-B14F-4D97-AF65-F5344CB8AC3E}">
        <p14:creationId xmlns:p14="http://schemas.microsoft.com/office/powerpoint/2010/main" val="4162855321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12DF3D-3914-352B-D453-0EA33A4E2A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E0750D-D7C8-BD5F-A9DA-D4639229F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</a:t>
            </a:r>
            <a:r>
              <a:rPr lang="en-US" altLang="ko-KR" dirty="0"/>
              <a:t>#1 </a:t>
            </a:r>
            <a:r>
              <a:rPr lang="ko-KR" altLang="en-US" dirty="0"/>
              <a:t>개요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D505B7BB-CF08-9299-8EF5-FBA56672C5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0012" y="962016"/>
            <a:ext cx="8312034" cy="897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3F3E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18900000" algn="ctr" rotWithShape="0">
                    <a:srgbClr val="4B734F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241795" indent="-241795" algn="l" defTabSz="597892" rtl="0" eaLnBrk="0" fontAlgn="base" hangingPunct="0">
              <a:lnSpc>
                <a:spcPct val="150000"/>
              </a:lnSpc>
              <a:spcBef>
                <a:spcPct val="115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n"/>
              <a:defRPr sz="1600" b="1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  <a:cs typeface="+mn-cs"/>
              </a:defRPr>
            </a:lvl1pPr>
            <a:lvl2pPr marL="410318" indent="-167058" algn="l" defTabSz="597892" rtl="0" eaLnBrk="0" fontAlgn="base" hangingPunct="0">
              <a:lnSpc>
                <a:spcPct val="150000"/>
              </a:lnSpc>
              <a:spcBef>
                <a:spcPct val="5000"/>
              </a:spcBef>
              <a:spcAft>
                <a:spcPct val="0"/>
              </a:spcAft>
              <a:buClr>
                <a:schemeClr val="tx2"/>
              </a:buClr>
              <a:buFont typeface="맑은 고딕" panose="020B0503020000020004" pitchFamily="50" charset="-127"/>
              <a:buChar char="√"/>
              <a:defRPr sz="14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2pPr>
            <a:lvl3pPr marL="580307" indent="-168524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3pPr>
            <a:lvl4pPr marL="748831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itchFamily="34" charset="0"/>
              <a:buChar char="-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4pPr>
            <a:lvl5pPr marL="917354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1339395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6pPr>
            <a:lvl7pPr marL="1761436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7pPr>
            <a:lvl8pPr marL="2183478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8pPr>
            <a:lvl9pPr marL="2605519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9pPr>
          </a:lstStyle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ko-KR" altLang="en-US" sz="1800" kern="0" dirty="0">
                <a:solidFill>
                  <a:schemeClr val="accent1">
                    <a:lumMod val="7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프로젝트 배경</a:t>
            </a:r>
            <a:r>
              <a:rPr lang="en-US" altLang="ko-KR" sz="1800" kern="0" dirty="0">
                <a:solidFill>
                  <a:schemeClr val="accent1">
                    <a:lumMod val="7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1800" kern="0" dirty="0">
                <a:solidFill>
                  <a:schemeClr val="accent1">
                    <a:lumMod val="7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및 필요성</a:t>
            </a:r>
            <a:endParaRPr lang="en-US" altLang="ko-KR" sz="1800" kern="0" dirty="0">
              <a:solidFill>
                <a:schemeClr val="accent1">
                  <a:lumMod val="7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marL="586160" lvl="1" indent="-342900">
              <a:lnSpc>
                <a:spcPct val="100000"/>
              </a:lnSpc>
              <a:spcBef>
                <a:spcPts val="600"/>
              </a:spcBef>
              <a:buFont typeface="+mj-lt"/>
              <a:buAutoNum type="arabicParenR"/>
            </a:pPr>
            <a:r>
              <a:rPr lang="ko-KR" altLang="en-US" sz="1600" kern="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프로젝트 배경</a:t>
            </a:r>
            <a:endParaRPr lang="en-US" altLang="ko-KR" sz="1600" kern="0" dirty="0">
              <a:solidFill>
                <a:schemeClr val="tx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>
              <a:lnSpc>
                <a:spcPct val="100000"/>
              </a:lnSpc>
              <a:buNone/>
            </a:pPr>
            <a:r>
              <a:rPr lang="en-US" altLang="ko-KR" sz="9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		</a:t>
            </a:r>
            <a:endParaRPr lang="en-US" altLang="ko-KR" sz="2000" b="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2052" name="Picture 4" descr="[단독]식약처, '해썹' 인증기관 민간으로 확대 검토 - 머니투데이">
            <a:extLst>
              <a:ext uri="{FF2B5EF4-FFF2-40B4-BE49-F238E27FC236}">
                <a16:creationId xmlns:a16="http://schemas.microsoft.com/office/drawing/2014/main" id="{CDC54B96-FCF3-F7B2-1CDF-3A130D3D28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5980" y="1032413"/>
            <a:ext cx="3010653" cy="2430027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AB8E307-988D-00E4-2257-14FA7DBA64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958" y="2115820"/>
            <a:ext cx="3096034" cy="3420038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9E752E6E-D269-72D6-F00C-B058AF181D23}"/>
              </a:ext>
            </a:extLst>
          </p:cNvPr>
          <p:cNvSpPr/>
          <p:nvPr/>
        </p:nvSpPr>
        <p:spPr bwMode="auto">
          <a:xfrm>
            <a:off x="2111742" y="2962525"/>
            <a:ext cx="1472463" cy="810010"/>
          </a:xfrm>
          <a:prstGeom prst="roundRect">
            <a:avLst>
              <a:gd name="adj" fmla="val 6789"/>
            </a:avLst>
          </a:prstGeom>
          <a:noFill/>
          <a:ln w="12700" cap="flat" cmpd="sng" algn="ctr">
            <a:solidFill>
              <a:schemeClr val="tx1">
                <a:lumMod val="50000"/>
                <a:lumOff val="50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rgbClr val="00C0C0"/>
              </a:solidFill>
              <a:effectLst/>
              <a:latin typeface="Arial" charset="0"/>
            </a:endParaRPr>
          </a:p>
        </p:txBody>
      </p:sp>
      <p:cxnSp>
        <p:nvCxnSpPr>
          <p:cNvPr id="19" name="연결선: 구부러짐 18">
            <a:extLst>
              <a:ext uri="{FF2B5EF4-FFF2-40B4-BE49-F238E27FC236}">
                <a16:creationId xmlns:a16="http://schemas.microsoft.com/office/drawing/2014/main" id="{D6304B71-73C1-57DD-D83C-50FF36BEC26C}"/>
              </a:ext>
            </a:extLst>
          </p:cNvPr>
          <p:cNvCxnSpPr/>
          <p:nvPr/>
        </p:nvCxnSpPr>
        <p:spPr bwMode="auto">
          <a:xfrm flipV="1">
            <a:off x="2467463" y="2627766"/>
            <a:ext cx="556229" cy="413652"/>
          </a:xfrm>
          <a:prstGeom prst="curvedConnector3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E20D617D-E0EA-70DB-56FE-1D6AC513C7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9479" y="1523514"/>
            <a:ext cx="2324531" cy="2504883"/>
          </a:xfrm>
          <a:prstGeom prst="rect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3076" name="Picture 4" descr="스마트 해썹 체험하러 '대한민국 정부 박람회' 오세요 &lt; 정책 &lt; 기사본문 - 한국식품의약신문">
            <a:extLst>
              <a:ext uri="{FF2B5EF4-FFF2-40B4-BE49-F238E27FC236}">
                <a16:creationId xmlns:a16="http://schemas.microsoft.com/office/drawing/2014/main" id="{97E5B4E3-D7E5-3FDA-8EB6-C72E8700EC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3872" y="3772535"/>
            <a:ext cx="1834867" cy="2302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661250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389AE2-9897-D589-64AD-EF0AB40E9A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30229C-CA43-5382-8CAD-AF1CDE1E73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</a:t>
            </a:r>
            <a:r>
              <a:rPr lang="en-US" altLang="ko-KR" dirty="0"/>
              <a:t>#1 </a:t>
            </a:r>
            <a:r>
              <a:rPr lang="ko-KR" altLang="en-US" dirty="0"/>
              <a:t>개요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D401BB8E-AE0B-4BB7-DC8A-73FF7F8198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0012" y="962016"/>
            <a:ext cx="8312034" cy="897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3F3E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18900000" algn="ctr" rotWithShape="0">
                    <a:srgbClr val="4B734F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241795" indent="-241795" algn="l" defTabSz="597892" rtl="0" eaLnBrk="0" fontAlgn="base" hangingPunct="0">
              <a:lnSpc>
                <a:spcPct val="150000"/>
              </a:lnSpc>
              <a:spcBef>
                <a:spcPct val="115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n"/>
              <a:defRPr sz="1600" b="1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  <a:cs typeface="+mn-cs"/>
              </a:defRPr>
            </a:lvl1pPr>
            <a:lvl2pPr marL="410318" indent="-167058" algn="l" defTabSz="597892" rtl="0" eaLnBrk="0" fontAlgn="base" hangingPunct="0">
              <a:lnSpc>
                <a:spcPct val="150000"/>
              </a:lnSpc>
              <a:spcBef>
                <a:spcPct val="5000"/>
              </a:spcBef>
              <a:spcAft>
                <a:spcPct val="0"/>
              </a:spcAft>
              <a:buClr>
                <a:schemeClr val="tx2"/>
              </a:buClr>
              <a:buFont typeface="맑은 고딕" panose="020B0503020000020004" pitchFamily="50" charset="-127"/>
              <a:buChar char="√"/>
              <a:defRPr sz="14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2pPr>
            <a:lvl3pPr marL="580307" indent="-168524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3pPr>
            <a:lvl4pPr marL="748831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itchFamily="34" charset="0"/>
              <a:buChar char="-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4pPr>
            <a:lvl5pPr marL="917354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1339395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6pPr>
            <a:lvl7pPr marL="1761436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7pPr>
            <a:lvl8pPr marL="2183478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8pPr>
            <a:lvl9pPr marL="2605519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9pPr>
          </a:lstStyle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ko-KR" altLang="en-US" sz="1800" kern="0" dirty="0">
                <a:solidFill>
                  <a:schemeClr val="accent1">
                    <a:lumMod val="7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프로젝트 배경</a:t>
            </a:r>
            <a:r>
              <a:rPr lang="en-US" altLang="ko-KR" sz="1800" kern="0" dirty="0">
                <a:solidFill>
                  <a:schemeClr val="accent1">
                    <a:lumMod val="7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1800" kern="0" dirty="0">
                <a:solidFill>
                  <a:schemeClr val="accent1">
                    <a:lumMod val="7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및 필요성</a:t>
            </a:r>
            <a:endParaRPr lang="en-US" altLang="ko-KR" sz="1800" kern="0" dirty="0">
              <a:solidFill>
                <a:schemeClr val="accent1">
                  <a:lumMod val="7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marL="586160" lvl="1" indent="-342900">
              <a:lnSpc>
                <a:spcPct val="100000"/>
              </a:lnSpc>
              <a:spcBef>
                <a:spcPts val="600"/>
              </a:spcBef>
              <a:buFont typeface="+mj-lt"/>
              <a:buAutoNum type="arabicParenR"/>
            </a:pPr>
            <a:r>
              <a:rPr lang="ko-KR" altLang="en-US" sz="1600" kern="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프로젝트 배경</a:t>
            </a:r>
            <a:endParaRPr lang="en-US" altLang="ko-KR" sz="1600" kern="0" dirty="0">
              <a:solidFill>
                <a:schemeClr val="tx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>
              <a:lnSpc>
                <a:spcPct val="100000"/>
              </a:lnSpc>
              <a:buNone/>
            </a:pPr>
            <a:r>
              <a:rPr lang="en-US" altLang="ko-KR" sz="9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		</a:t>
            </a:r>
            <a:endParaRPr lang="en-US" altLang="ko-KR" sz="2000" b="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2FD18E8-9EEF-FA0A-55BA-43F6D914D5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1066" y="1858372"/>
            <a:ext cx="5136697" cy="4037612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6078934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821EBB-DFFE-BACA-E2A5-AE9AB45E6E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40871D-13E0-A619-09CD-6EEDE1581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</a:t>
            </a:r>
            <a:r>
              <a:rPr lang="en-US" altLang="ko-KR" dirty="0"/>
              <a:t>#1 </a:t>
            </a:r>
            <a:r>
              <a:rPr lang="ko-KR" altLang="en-US" dirty="0"/>
              <a:t>개요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77BF29E8-1AA8-619B-A6F6-1BA18598F9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0012" y="962016"/>
            <a:ext cx="8312034" cy="897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3F3E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18900000" algn="ctr" rotWithShape="0">
                    <a:srgbClr val="4B734F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241795" indent="-241795" algn="l" defTabSz="597892" rtl="0" eaLnBrk="0" fontAlgn="base" hangingPunct="0">
              <a:lnSpc>
                <a:spcPct val="150000"/>
              </a:lnSpc>
              <a:spcBef>
                <a:spcPct val="115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n"/>
              <a:defRPr sz="1600" b="1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  <a:cs typeface="+mn-cs"/>
              </a:defRPr>
            </a:lvl1pPr>
            <a:lvl2pPr marL="410318" indent="-167058" algn="l" defTabSz="597892" rtl="0" eaLnBrk="0" fontAlgn="base" hangingPunct="0">
              <a:lnSpc>
                <a:spcPct val="150000"/>
              </a:lnSpc>
              <a:spcBef>
                <a:spcPct val="5000"/>
              </a:spcBef>
              <a:spcAft>
                <a:spcPct val="0"/>
              </a:spcAft>
              <a:buClr>
                <a:schemeClr val="tx2"/>
              </a:buClr>
              <a:buFont typeface="맑은 고딕" panose="020B0503020000020004" pitchFamily="50" charset="-127"/>
              <a:buChar char="√"/>
              <a:defRPr sz="14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2pPr>
            <a:lvl3pPr marL="580307" indent="-168524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3pPr>
            <a:lvl4pPr marL="748831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itchFamily="34" charset="0"/>
              <a:buChar char="-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4pPr>
            <a:lvl5pPr marL="917354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1339395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6pPr>
            <a:lvl7pPr marL="1761436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7pPr>
            <a:lvl8pPr marL="2183478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8pPr>
            <a:lvl9pPr marL="2605519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9pPr>
          </a:lstStyle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ko-KR" altLang="en-US" sz="1800" kern="0" dirty="0">
                <a:solidFill>
                  <a:schemeClr val="accent1">
                    <a:lumMod val="7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프로젝트 배경</a:t>
            </a:r>
            <a:r>
              <a:rPr lang="en-US" altLang="ko-KR" sz="1800" kern="0" dirty="0">
                <a:solidFill>
                  <a:schemeClr val="accent1">
                    <a:lumMod val="7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1800" kern="0" dirty="0">
                <a:solidFill>
                  <a:schemeClr val="accent1">
                    <a:lumMod val="7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및 필요성</a:t>
            </a:r>
            <a:endParaRPr lang="en-US" altLang="ko-KR" sz="1800" kern="0" dirty="0">
              <a:solidFill>
                <a:schemeClr val="accent1">
                  <a:lumMod val="7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marL="586160" lvl="1" indent="-342900">
              <a:lnSpc>
                <a:spcPct val="100000"/>
              </a:lnSpc>
              <a:spcBef>
                <a:spcPts val="600"/>
              </a:spcBef>
              <a:buFont typeface="+mj-lt"/>
              <a:buAutoNum type="arabicParenR"/>
            </a:pPr>
            <a:r>
              <a:rPr lang="ko-KR" altLang="en-US" sz="1600" kern="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프로젝트 배경</a:t>
            </a:r>
            <a:endParaRPr lang="en-US" altLang="ko-KR" sz="1600" kern="0" dirty="0">
              <a:solidFill>
                <a:schemeClr val="tx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>
              <a:lnSpc>
                <a:spcPct val="100000"/>
              </a:lnSpc>
              <a:buNone/>
            </a:pPr>
            <a:r>
              <a:rPr lang="en-US" altLang="ko-KR" sz="9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		</a:t>
            </a:r>
            <a:endParaRPr lang="en-US" altLang="ko-KR" sz="2000" b="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B1A066CA-02B4-32FF-14A5-729360FEC6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9415" y="2685617"/>
            <a:ext cx="4604194" cy="2433151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6FA2E628-FA97-5F23-1BD9-D4F2764F25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12" y="2115820"/>
            <a:ext cx="3787469" cy="3572746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9949695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1_Default Design">
  <a:themeElements>
    <a:clrScheme name="파랑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 2">
      <a:majorFont>
        <a:latin typeface="Calibri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Cambria"/>
        <a:ea typeface=""/>
        <a:cs typeface=""/>
        <a:font script="Jpan" typeface="HG明朝B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rgbClr val="00C0C0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rgbClr val="00C0C0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1_Default Design 1">
        <a:dk1>
          <a:srgbClr val="000000"/>
        </a:dk1>
        <a:lt1>
          <a:srgbClr val="FFFFFF"/>
        </a:lt1>
        <a:dk2>
          <a:srgbClr val="000000"/>
        </a:dk2>
        <a:lt2>
          <a:srgbClr val="FFFFFF"/>
        </a:lt2>
        <a:accent1>
          <a:srgbClr val="F37121"/>
        </a:accent1>
        <a:accent2>
          <a:srgbClr val="FFBC17"/>
        </a:accent2>
        <a:accent3>
          <a:srgbClr val="FFFFFF"/>
        </a:accent3>
        <a:accent4>
          <a:srgbClr val="000000"/>
        </a:accent4>
        <a:accent5>
          <a:srgbClr val="F8BBAB"/>
        </a:accent5>
        <a:accent6>
          <a:srgbClr val="E7AA14"/>
        </a:accent6>
        <a:hlink>
          <a:srgbClr val="0CA8CA"/>
        </a:hlink>
        <a:folHlink>
          <a:srgbClr val="B9D3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2">
        <a:dk1>
          <a:srgbClr val="000000"/>
        </a:dk1>
        <a:lt1>
          <a:srgbClr val="FFFFFF"/>
        </a:lt1>
        <a:dk2>
          <a:srgbClr val="000000"/>
        </a:dk2>
        <a:lt2>
          <a:srgbClr val="FFFFFF"/>
        </a:lt2>
        <a:accent1>
          <a:srgbClr val="F37121"/>
        </a:accent1>
        <a:accent2>
          <a:srgbClr val="FFBC17"/>
        </a:accent2>
        <a:accent3>
          <a:srgbClr val="FFFFFF"/>
        </a:accent3>
        <a:accent4>
          <a:srgbClr val="000000"/>
        </a:accent4>
        <a:accent5>
          <a:srgbClr val="F8BBAB"/>
        </a:accent5>
        <a:accent6>
          <a:srgbClr val="E7AA14"/>
        </a:accent6>
        <a:hlink>
          <a:srgbClr val="0CA8CA"/>
        </a:hlink>
        <a:folHlink>
          <a:srgbClr val="B1A79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2_Default Design">
  <a:themeElements>
    <a:clrScheme name="파랑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 2">
      <a:majorFont>
        <a:latin typeface="Calibri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Cambria"/>
        <a:ea typeface=""/>
        <a:cs typeface=""/>
        <a:font script="Jpan" typeface="HG明朝B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rgbClr val="00C0C0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rgbClr val="00C0C0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1_Default Design 1">
        <a:dk1>
          <a:srgbClr val="000000"/>
        </a:dk1>
        <a:lt1>
          <a:srgbClr val="FFFFFF"/>
        </a:lt1>
        <a:dk2>
          <a:srgbClr val="000000"/>
        </a:dk2>
        <a:lt2>
          <a:srgbClr val="FFFFFF"/>
        </a:lt2>
        <a:accent1>
          <a:srgbClr val="F37121"/>
        </a:accent1>
        <a:accent2>
          <a:srgbClr val="FFBC17"/>
        </a:accent2>
        <a:accent3>
          <a:srgbClr val="FFFFFF"/>
        </a:accent3>
        <a:accent4>
          <a:srgbClr val="000000"/>
        </a:accent4>
        <a:accent5>
          <a:srgbClr val="F8BBAB"/>
        </a:accent5>
        <a:accent6>
          <a:srgbClr val="E7AA14"/>
        </a:accent6>
        <a:hlink>
          <a:srgbClr val="0CA8CA"/>
        </a:hlink>
        <a:folHlink>
          <a:srgbClr val="B9D3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2">
        <a:dk1>
          <a:srgbClr val="000000"/>
        </a:dk1>
        <a:lt1>
          <a:srgbClr val="FFFFFF"/>
        </a:lt1>
        <a:dk2>
          <a:srgbClr val="000000"/>
        </a:dk2>
        <a:lt2>
          <a:srgbClr val="FFFFFF"/>
        </a:lt2>
        <a:accent1>
          <a:srgbClr val="F37121"/>
        </a:accent1>
        <a:accent2>
          <a:srgbClr val="FFBC17"/>
        </a:accent2>
        <a:accent3>
          <a:srgbClr val="FFFFFF"/>
        </a:accent3>
        <a:accent4>
          <a:srgbClr val="000000"/>
        </a:accent4>
        <a:accent5>
          <a:srgbClr val="F8BBAB"/>
        </a:accent5>
        <a:accent6>
          <a:srgbClr val="E7AA14"/>
        </a:accent6>
        <a:hlink>
          <a:srgbClr val="0CA8CA"/>
        </a:hlink>
        <a:folHlink>
          <a:srgbClr val="B1A79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Macintosh HD:Applications:Microsoft Office 2004:Templates:Presentations:Designs:Calm Seas</Template>
  <TotalTime>60225</TotalTime>
  <Words>5551</Words>
  <Application>Microsoft Office PowerPoint</Application>
  <PresentationFormat>화면 슬라이드 쇼(4:3)</PresentationFormat>
  <Paragraphs>1076</Paragraphs>
  <Slides>38</Slides>
  <Notes>36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38</vt:i4>
      </vt:variant>
    </vt:vector>
  </HeadingPairs>
  <TitlesOfParts>
    <vt:vector size="48" baseType="lpstr">
      <vt:lpstr>Noto Sans KR</vt:lpstr>
      <vt:lpstr>나눔고딕 ExtraBold</vt:lpstr>
      <vt:lpstr>맑은 고딕</vt:lpstr>
      <vt:lpstr>Arial</vt:lpstr>
      <vt:lpstr>Cambria</vt:lpstr>
      <vt:lpstr>Corbel</vt:lpstr>
      <vt:lpstr>Times New Roman</vt:lpstr>
      <vt:lpstr>Wingdings</vt:lpstr>
      <vt:lpstr>1_Default Design</vt:lpstr>
      <vt:lpstr>2_Default Design</vt:lpstr>
      <vt:lpstr>PowerPoint 프레젠테이션</vt:lpstr>
      <vt:lpstr>목차</vt:lpstr>
      <vt:lpstr>목차</vt:lpstr>
      <vt:lpstr>프로젝트 #1 개요</vt:lpstr>
      <vt:lpstr>프로젝트 #1 개요</vt:lpstr>
      <vt:lpstr>프로젝트 #1 개요</vt:lpstr>
      <vt:lpstr>프로젝트 #1 개요</vt:lpstr>
      <vt:lpstr>프로젝트 #1 개요</vt:lpstr>
      <vt:lpstr>프로젝트 #1 개요</vt:lpstr>
      <vt:lpstr>프로젝트 #1 개요</vt:lpstr>
      <vt:lpstr>프로젝트 #1 개요</vt:lpstr>
      <vt:lpstr>프로젝트 #1 개요</vt:lpstr>
      <vt:lpstr>프로젝트 #1 개요</vt:lpstr>
      <vt:lpstr>프로젝트 #1 개요</vt:lpstr>
      <vt:lpstr>프로젝트 #1 개요</vt:lpstr>
      <vt:lpstr>방법 및 구현 (Methodology &amp; Implementation)</vt:lpstr>
      <vt:lpstr>방법 및 구현 (Methodology &amp; Implementation)</vt:lpstr>
      <vt:lpstr>방법 및 구현 (Methodology &amp; Implementation)</vt:lpstr>
      <vt:lpstr>방법 및 구현 (Methodology &amp; Implementation)</vt:lpstr>
      <vt:lpstr>방법 및 구현 (Methodology &amp; Implementation)</vt:lpstr>
      <vt:lpstr>방법 및 구현 (Methodology &amp; Implementation)</vt:lpstr>
      <vt:lpstr>방법 및 구현 (Methodology &amp; Implementation)</vt:lpstr>
      <vt:lpstr>실험 구성 및 평가 방법 (Experiment Settings) </vt:lpstr>
      <vt:lpstr>결과 및 분석 (Results &amp; Analysis)</vt:lpstr>
      <vt:lpstr>결과 및 분석 (Results &amp; Analysis)</vt:lpstr>
      <vt:lpstr>결과 및 분석 (Results &amp; Analysis)</vt:lpstr>
      <vt:lpstr>결과 및 분석 (Results &amp; Analysis)</vt:lpstr>
      <vt:lpstr>결과 및 분석 (Results &amp; Analysis)</vt:lpstr>
      <vt:lpstr>결과 및 분석 (Results &amp; Analysis)</vt:lpstr>
      <vt:lpstr>결과 및 분석 (Results &amp; Analysis)</vt:lpstr>
      <vt:lpstr>결과 및 분석 (Results &amp; Analysis)</vt:lpstr>
      <vt:lpstr>결과 및 분석 (Results &amp; Analysis)</vt:lpstr>
      <vt:lpstr>한계점 및 토론 (Limitations &amp; Discussions)</vt:lpstr>
      <vt:lpstr>결론 및 기대효과</vt:lpstr>
      <vt:lpstr>결론 및 기대효과</vt:lpstr>
      <vt:lpstr>향후 연구 방향</vt:lpstr>
      <vt:lpstr>참고 문헌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이광연</dc:creator>
  <cp:lastModifiedBy>Yong Seok Jung</cp:lastModifiedBy>
  <cp:revision>3150</cp:revision>
  <cp:lastPrinted>2025-06-08T15:26:24Z</cp:lastPrinted>
  <dcterms:created xsi:type="dcterms:W3CDTF">2004-08-18T11:28:05Z</dcterms:created>
  <dcterms:modified xsi:type="dcterms:W3CDTF">2025-06-16T14:44:33Z</dcterms:modified>
</cp:coreProperties>
</file>